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3" r:id="rId3"/>
    <p:sldId id="272" r:id="rId4"/>
    <p:sldId id="264" r:id="rId5"/>
    <p:sldId id="274" r:id="rId6"/>
    <p:sldId id="286" r:id="rId7"/>
    <p:sldId id="287" r:id="rId8"/>
    <p:sldId id="275" r:id="rId9"/>
    <p:sldId id="288" r:id="rId10"/>
    <p:sldId id="289" r:id="rId11"/>
    <p:sldId id="276" r:id="rId12"/>
    <p:sldId id="281" r:id="rId13"/>
    <p:sldId id="277" r:id="rId14"/>
    <p:sldId id="278" r:id="rId15"/>
    <p:sldId id="284" r:id="rId16"/>
    <p:sldId id="282" r:id="rId17"/>
    <p:sldId id="283" r:id="rId18"/>
    <p:sldId id="285"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8EB"/>
    <a:srgbClr val="FEF8F9"/>
    <a:srgbClr val="F3F9FA"/>
    <a:srgbClr val="F7CAD0"/>
    <a:srgbClr val="EF95A0"/>
    <a:srgbClr val="BBE0E3"/>
    <a:srgbClr val="9ED3D7"/>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660"/>
  </p:normalViewPr>
  <p:slideViewPr>
    <p:cSldViewPr snapToGrid="0" showGuides="1">
      <p:cViewPr>
        <p:scale>
          <a:sx n="75" d="100"/>
          <a:sy n="75" d="100"/>
        </p:scale>
        <p:origin x="1050" y="936"/>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17-May-20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a:t>
            </a:fld>
            <a:endParaRPr lang="en-US"/>
          </a:p>
        </p:txBody>
      </p:sp>
    </p:spTree>
    <p:extLst>
      <p:ext uri="{BB962C8B-B14F-4D97-AF65-F5344CB8AC3E}">
        <p14:creationId xmlns:p14="http://schemas.microsoft.com/office/powerpoint/2010/main" val="401006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10</a:t>
            </a:fld>
            <a:endParaRPr lang="en-US"/>
          </a:p>
        </p:txBody>
      </p:sp>
    </p:spTree>
    <p:extLst>
      <p:ext uri="{BB962C8B-B14F-4D97-AF65-F5344CB8AC3E}">
        <p14:creationId xmlns:p14="http://schemas.microsoft.com/office/powerpoint/2010/main" val="413595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11</a:t>
            </a:fld>
            <a:endParaRPr lang="en-US"/>
          </a:p>
        </p:txBody>
      </p:sp>
    </p:spTree>
    <p:extLst>
      <p:ext uri="{BB962C8B-B14F-4D97-AF65-F5344CB8AC3E}">
        <p14:creationId xmlns:p14="http://schemas.microsoft.com/office/powerpoint/2010/main" val="2361658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12</a:t>
            </a:fld>
            <a:endParaRPr lang="en-US"/>
          </a:p>
        </p:txBody>
      </p:sp>
    </p:spTree>
    <p:extLst>
      <p:ext uri="{BB962C8B-B14F-4D97-AF65-F5344CB8AC3E}">
        <p14:creationId xmlns:p14="http://schemas.microsoft.com/office/powerpoint/2010/main" val="36240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13</a:t>
            </a:fld>
            <a:endParaRPr lang="en-US"/>
          </a:p>
        </p:txBody>
      </p:sp>
    </p:spTree>
    <p:extLst>
      <p:ext uri="{BB962C8B-B14F-4D97-AF65-F5344CB8AC3E}">
        <p14:creationId xmlns:p14="http://schemas.microsoft.com/office/powerpoint/2010/main" val="346886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14</a:t>
            </a:fld>
            <a:endParaRPr lang="en-US"/>
          </a:p>
        </p:txBody>
      </p:sp>
    </p:spTree>
    <p:extLst>
      <p:ext uri="{BB962C8B-B14F-4D97-AF65-F5344CB8AC3E}">
        <p14:creationId xmlns:p14="http://schemas.microsoft.com/office/powerpoint/2010/main" val="429043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15</a:t>
            </a:fld>
            <a:endParaRPr lang="en-US"/>
          </a:p>
        </p:txBody>
      </p:sp>
    </p:spTree>
    <p:extLst>
      <p:ext uri="{BB962C8B-B14F-4D97-AF65-F5344CB8AC3E}">
        <p14:creationId xmlns:p14="http://schemas.microsoft.com/office/powerpoint/2010/main" val="217403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16</a:t>
            </a:fld>
            <a:endParaRPr lang="en-US"/>
          </a:p>
        </p:txBody>
      </p:sp>
    </p:spTree>
    <p:extLst>
      <p:ext uri="{BB962C8B-B14F-4D97-AF65-F5344CB8AC3E}">
        <p14:creationId xmlns:p14="http://schemas.microsoft.com/office/powerpoint/2010/main" val="33881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17</a:t>
            </a:fld>
            <a:endParaRPr lang="en-US"/>
          </a:p>
        </p:txBody>
      </p:sp>
    </p:spTree>
    <p:extLst>
      <p:ext uri="{BB962C8B-B14F-4D97-AF65-F5344CB8AC3E}">
        <p14:creationId xmlns:p14="http://schemas.microsoft.com/office/powerpoint/2010/main" val="256034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18</a:t>
            </a:fld>
            <a:endParaRPr lang="en-US"/>
          </a:p>
        </p:txBody>
      </p:sp>
    </p:spTree>
    <p:extLst>
      <p:ext uri="{BB962C8B-B14F-4D97-AF65-F5344CB8AC3E}">
        <p14:creationId xmlns:p14="http://schemas.microsoft.com/office/powerpoint/2010/main" val="890693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19</a:t>
            </a:fld>
            <a:endParaRPr lang="en-US"/>
          </a:p>
        </p:txBody>
      </p:sp>
    </p:spTree>
    <p:extLst>
      <p:ext uri="{BB962C8B-B14F-4D97-AF65-F5344CB8AC3E}">
        <p14:creationId xmlns:p14="http://schemas.microsoft.com/office/powerpoint/2010/main" val="31046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2</a:t>
            </a:fld>
            <a:endParaRPr lang="en-US"/>
          </a:p>
        </p:txBody>
      </p:sp>
    </p:spTree>
    <p:extLst>
      <p:ext uri="{BB962C8B-B14F-4D97-AF65-F5344CB8AC3E}">
        <p14:creationId xmlns:p14="http://schemas.microsoft.com/office/powerpoint/2010/main" val="97004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3</a:t>
            </a:fld>
            <a:endParaRPr lang="en-US"/>
          </a:p>
        </p:txBody>
      </p:sp>
    </p:spTree>
    <p:extLst>
      <p:ext uri="{BB962C8B-B14F-4D97-AF65-F5344CB8AC3E}">
        <p14:creationId xmlns:p14="http://schemas.microsoft.com/office/powerpoint/2010/main" val="32681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4</a:t>
            </a:fld>
            <a:endParaRPr lang="en-US"/>
          </a:p>
        </p:txBody>
      </p:sp>
    </p:spTree>
    <p:extLst>
      <p:ext uri="{BB962C8B-B14F-4D97-AF65-F5344CB8AC3E}">
        <p14:creationId xmlns:p14="http://schemas.microsoft.com/office/powerpoint/2010/main" val="199489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5</a:t>
            </a:fld>
            <a:endParaRPr lang="en-US"/>
          </a:p>
        </p:txBody>
      </p:sp>
    </p:spTree>
    <p:extLst>
      <p:ext uri="{BB962C8B-B14F-4D97-AF65-F5344CB8AC3E}">
        <p14:creationId xmlns:p14="http://schemas.microsoft.com/office/powerpoint/2010/main" val="152171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6</a:t>
            </a:fld>
            <a:endParaRPr lang="en-US"/>
          </a:p>
        </p:txBody>
      </p:sp>
    </p:spTree>
    <p:extLst>
      <p:ext uri="{BB962C8B-B14F-4D97-AF65-F5344CB8AC3E}">
        <p14:creationId xmlns:p14="http://schemas.microsoft.com/office/powerpoint/2010/main" val="39425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7</a:t>
            </a:fld>
            <a:endParaRPr lang="en-US"/>
          </a:p>
        </p:txBody>
      </p:sp>
    </p:spTree>
    <p:extLst>
      <p:ext uri="{BB962C8B-B14F-4D97-AF65-F5344CB8AC3E}">
        <p14:creationId xmlns:p14="http://schemas.microsoft.com/office/powerpoint/2010/main" val="266391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8</a:t>
            </a:fld>
            <a:endParaRPr lang="en-US"/>
          </a:p>
        </p:txBody>
      </p:sp>
    </p:spTree>
    <p:extLst>
      <p:ext uri="{BB962C8B-B14F-4D97-AF65-F5344CB8AC3E}">
        <p14:creationId xmlns:p14="http://schemas.microsoft.com/office/powerpoint/2010/main" val="1581340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9</a:t>
            </a:fld>
            <a:endParaRPr lang="en-US"/>
          </a:p>
        </p:txBody>
      </p:sp>
    </p:spTree>
    <p:extLst>
      <p:ext uri="{BB962C8B-B14F-4D97-AF65-F5344CB8AC3E}">
        <p14:creationId xmlns:p14="http://schemas.microsoft.com/office/powerpoint/2010/main" val="150829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17-May-20</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17-May-20</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742950" y="3230502"/>
            <a:ext cx="5270500" cy="923330"/>
          </a:xfrm>
          <a:prstGeom prst="rect">
            <a:avLst/>
          </a:prstGeom>
          <a:noFill/>
        </p:spPr>
        <p:txBody>
          <a:bodyPr wrap="square" rtlCol="0" anchor="ctr">
            <a:spAutoFit/>
          </a:bodyPr>
          <a:lstStyle/>
          <a:p>
            <a:r>
              <a:rPr lang="en-US" sz="5400" b="1">
                <a:latin typeface="+mj-lt"/>
              </a:rPr>
              <a:t>USER </a:t>
            </a:r>
            <a:r>
              <a:rPr lang="en-US" sz="5400">
                <a:latin typeface="+mj-lt"/>
              </a:rPr>
              <a:t>CONTROL</a:t>
            </a:r>
          </a:p>
        </p:txBody>
      </p:sp>
      <p:sp>
        <p:nvSpPr>
          <p:cNvPr id="14" name="TextBox 13">
            <a:extLst>
              <a:ext uri="{FF2B5EF4-FFF2-40B4-BE49-F238E27FC236}">
                <a16:creationId xmlns:a16="http://schemas.microsoft.com/office/drawing/2014/main" id="{EF7CFD82-E86B-4261-9469-377E92B8D299}"/>
              </a:ext>
            </a:extLst>
          </p:cNvPr>
          <p:cNvSpPr txBox="1"/>
          <p:nvPr/>
        </p:nvSpPr>
        <p:spPr>
          <a:xfrm>
            <a:off x="901700" y="4656830"/>
            <a:ext cx="4437215" cy="1477328"/>
          </a:xfrm>
          <a:prstGeom prst="rect">
            <a:avLst/>
          </a:prstGeom>
          <a:noFill/>
        </p:spPr>
        <p:txBody>
          <a:bodyPr wrap="square" lIns="0" tIns="0" rIns="0" bIns="0" rtlCol="0">
            <a:spAutoFit/>
          </a:bodyPr>
          <a:lstStyle/>
          <a:p>
            <a:r>
              <a:rPr lang="en-US" sz="2400" err="1">
                <a:latin typeface="Quicksand" pitchFamily="2" charset="0"/>
              </a:rPr>
              <a:t>Sinh</a:t>
            </a:r>
            <a:r>
              <a:rPr lang="en-US" sz="2400">
                <a:latin typeface="Quicksand" pitchFamily="2" charset="0"/>
              </a:rPr>
              <a:t> </a:t>
            </a:r>
            <a:r>
              <a:rPr lang="en-US" sz="2400" err="1">
                <a:latin typeface="Quicksand" pitchFamily="2" charset="0"/>
              </a:rPr>
              <a:t>viên</a:t>
            </a:r>
            <a:r>
              <a:rPr lang="en-US" sz="2400">
                <a:latin typeface="Quicksand" pitchFamily="2" charset="0"/>
              </a:rPr>
              <a:t> </a:t>
            </a:r>
            <a:r>
              <a:rPr lang="en-US" sz="2400" err="1">
                <a:latin typeface="Quicksand" pitchFamily="2" charset="0"/>
              </a:rPr>
              <a:t>thực</a:t>
            </a:r>
            <a:r>
              <a:rPr lang="en-US" sz="2400">
                <a:latin typeface="Quicksand" pitchFamily="2" charset="0"/>
              </a:rPr>
              <a:t> </a:t>
            </a:r>
            <a:r>
              <a:rPr lang="en-US" sz="2400" err="1">
                <a:latin typeface="Quicksand" pitchFamily="2" charset="0"/>
              </a:rPr>
              <a:t>hiện</a:t>
            </a:r>
            <a:r>
              <a:rPr lang="en-US" sz="2400">
                <a:latin typeface="Quicksand" pitchFamily="2" charset="0"/>
              </a:rPr>
              <a:t>:</a:t>
            </a:r>
          </a:p>
          <a:p>
            <a:r>
              <a:rPr lang="en-US" sz="2400" err="1">
                <a:latin typeface="Quicksand" pitchFamily="2" charset="0"/>
              </a:rPr>
              <a:t>Nguyễn</a:t>
            </a:r>
            <a:r>
              <a:rPr lang="en-US" sz="2400">
                <a:latin typeface="Quicksand" pitchFamily="2" charset="0"/>
              </a:rPr>
              <a:t> </a:t>
            </a:r>
            <a:r>
              <a:rPr lang="en-US" sz="2400" err="1">
                <a:latin typeface="Quicksand" pitchFamily="2" charset="0"/>
              </a:rPr>
              <a:t>Ngọc</a:t>
            </a:r>
            <a:r>
              <a:rPr lang="en-US" sz="2400">
                <a:latin typeface="Quicksand" pitchFamily="2" charset="0"/>
              </a:rPr>
              <a:t> Kha</a:t>
            </a:r>
          </a:p>
          <a:p>
            <a:r>
              <a:rPr lang="en-US" sz="2400" err="1">
                <a:latin typeface="Quicksand" pitchFamily="2" charset="0"/>
              </a:rPr>
              <a:t>Nguyễn</a:t>
            </a:r>
            <a:r>
              <a:rPr lang="en-US" sz="2400">
                <a:latin typeface="Quicksand" pitchFamily="2" charset="0"/>
              </a:rPr>
              <a:t> S</a:t>
            </a:r>
            <a:r>
              <a:rPr lang="vi-VN" sz="2400">
                <a:latin typeface="Quicksand" pitchFamily="2" charset="0"/>
              </a:rPr>
              <a:t>ơ</a:t>
            </a:r>
            <a:r>
              <a:rPr lang="en-US" sz="2400">
                <a:latin typeface="Quicksand" pitchFamily="2" charset="0"/>
              </a:rPr>
              <a:t>n </a:t>
            </a:r>
            <a:r>
              <a:rPr lang="en-US" sz="2400" err="1">
                <a:latin typeface="Quicksand" pitchFamily="2" charset="0"/>
              </a:rPr>
              <a:t>Hải</a:t>
            </a:r>
            <a:endParaRPr lang="en-US" sz="2400">
              <a:latin typeface="Quicksand" pitchFamily="2" charset="0"/>
            </a:endParaRPr>
          </a:p>
          <a:p>
            <a:r>
              <a:rPr lang="en-US" sz="2400" err="1">
                <a:latin typeface="Quicksand" pitchFamily="2" charset="0"/>
              </a:rPr>
              <a:t>Nguyễn</a:t>
            </a:r>
            <a:r>
              <a:rPr lang="en-US" sz="2400">
                <a:latin typeface="Quicksand" pitchFamily="2" charset="0"/>
              </a:rPr>
              <a:t> </a:t>
            </a:r>
            <a:r>
              <a:rPr lang="en-US" sz="2400" err="1">
                <a:latin typeface="Quicksand" pitchFamily="2" charset="0"/>
              </a:rPr>
              <a:t>Thị</a:t>
            </a:r>
            <a:r>
              <a:rPr lang="en-US" sz="2400">
                <a:latin typeface="Quicksand" pitchFamily="2" charset="0"/>
              </a:rPr>
              <a:t> </a:t>
            </a:r>
            <a:r>
              <a:rPr lang="en-US" sz="2400" err="1">
                <a:latin typeface="Quicksand" pitchFamily="2" charset="0"/>
              </a:rPr>
              <a:t>Hoàng</a:t>
            </a:r>
            <a:r>
              <a:rPr lang="en-US" sz="2400">
                <a:latin typeface="Quicksand" pitchFamily="2" charset="0"/>
              </a:rPr>
              <a:t> </a:t>
            </a:r>
            <a:r>
              <a:rPr lang="en-US" sz="2400" err="1">
                <a:latin typeface="Quicksand" pitchFamily="2" charset="0"/>
              </a:rPr>
              <a:t>Oanh</a:t>
            </a:r>
            <a:endParaRPr lang="en-US" sz="2400">
              <a:latin typeface="Quicksand" pitchFamily="2" charset="0"/>
            </a:endParaRPr>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0A2A3BE2-FAAA-4B8F-AB11-0518FB6F3B0F}"/>
              </a:ext>
            </a:extLst>
          </p:cNvPr>
          <p:cNvSpPr txBox="1"/>
          <p:nvPr/>
        </p:nvSpPr>
        <p:spPr>
          <a:xfrm>
            <a:off x="6382741" y="5037216"/>
            <a:ext cx="4765431" cy="1055608"/>
          </a:xfrm>
          <a:prstGeom prst="roundRect">
            <a:avLst/>
          </a:prstGeom>
          <a:noFill/>
        </p:spPr>
        <p:txBody>
          <a:bodyPr wrap="square" rtlCol="0">
            <a:spAutoFit/>
          </a:bodyPr>
          <a:lstStyle/>
          <a:p>
            <a:pPr algn="ctr"/>
            <a:r>
              <a:rPr lang="en-US" sz="2800" err="1">
                <a:latin typeface="Quicksand" pitchFamily="2" charset="0"/>
                <a:ea typeface="Lato Light" panose="020F0502020204030203" pitchFamily="34" charset="0"/>
                <a:cs typeface="Abhaya Libre" panose="02000603000000000000" pitchFamily="2" charset="77"/>
              </a:rPr>
              <a:t>Giảng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viên</a:t>
            </a:r>
            <a:r>
              <a:rPr lang="en-US" sz="2800">
                <a:latin typeface="Quicksand" pitchFamily="2" charset="0"/>
                <a:ea typeface="Lato Light" panose="020F0502020204030203" pitchFamily="34" charset="0"/>
                <a:cs typeface="Abhaya Libre" panose="02000603000000000000" pitchFamily="2" charset="77"/>
              </a:rPr>
              <a:t> 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dẫn</a:t>
            </a:r>
            <a:r>
              <a:rPr lang="en-US" sz="2800">
                <a:latin typeface="Quicksand" pitchFamily="2" charset="0"/>
                <a:ea typeface="Lato Light" panose="020F0502020204030203" pitchFamily="34" charset="0"/>
                <a:cs typeface="Abhaya Libre" panose="02000603000000000000" pitchFamily="2" charset="77"/>
              </a:rPr>
              <a:t>:</a:t>
            </a:r>
          </a:p>
          <a:p>
            <a:pPr algn="ctr"/>
            <a:r>
              <a:rPr lang="en-US" sz="2800" err="1">
                <a:latin typeface="Quicksand" pitchFamily="2" charset="0"/>
                <a:ea typeface="Lato Light" panose="020F0502020204030203" pitchFamily="34" charset="0"/>
                <a:cs typeface="Abhaya Libre" panose="02000603000000000000" pitchFamily="2" charset="77"/>
              </a:rPr>
              <a:t>Thầy</a:t>
            </a:r>
            <a:r>
              <a:rPr lang="en-US" sz="2800">
                <a:latin typeface="Quicksand" pitchFamily="2" charset="0"/>
                <a:ea typeface="Lato Light" panose="020F0502020204030203" pitchFamily="34" charset="0"/>
                <a:cs typeface="Abhaya Libre" panose="02000603000000000000" pitchFamily="2" charset="77"/>
              </a:rPr>
              <a:t> Lê </a:t>
            </a:r>
            <a:r>
              <a:rPr lang="en-US" sz="2800" err="1">
                <a:latin typeface="Quicksand" pitchFamily="2" charset="0"/>
                <a:ea typeface="Lato Light" panose="020F0502020204030203" pitchFamily="34" charset="0"/>
                <a:cs typeface="Abhaya Libre" panose="02000603000000000000" pitchFamily="2" charset="77"/>
              </a:rPr>
              <a:t>Huỳnh</a:t>
            </a:r>
            <a:r>
              <a:rPr lang="en-US" sz="2800">
                <a:latin typeface="Quicksand" pitchFamily="2" charset="0"/>
                <a:ea typeface="Lato Light" panose="020F0502020204030203" pitchFamily="34" charset="0"/>
                <a:cs typeface="Abhaya Libre" panose="02000603000000000000" pitchFamily="2" charset="77"/>
              </a:rPr>
              <a:t> Ph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ớc</a:t>
            </a:r>
            <a:endParaRPr lang="es-ES_tradnl" sz="2800">
              <a:latin typeface="Quicksand" pitchFamily="2" charset="0"/>
              <a:ea typeface="Lato Light" panose="020F0502020204030203" pitchFamily="34" charset="0"/>
              <a:cs typeface="Abhaya Libre" panose="02000603000000000000" pitchFamily="2" charset="77"/>
            </a:endParaRPr>
          </a:p>
        </p:txBody>
      </p:sp>
      <p:sp>
        <p:nvSpPr>
          <p:cNvPr id="16" name="TextBox 15">
            <a:extLst>
              <a:ext uri="{FF2B5EF4-FFF2-40B4-BE49-F238E27FC236}">
                <a16:creationId xmlns:a16="http://schemas.microsoft.com/office/drawing/2014/main" id="{B593FBC6-5435-4B6D-A4A7-3C6AF22BF931}"/>
              </a:ext>
            </a:extLst>
          </p:cNvPr>
          <p:cNvSpPr txBox="1"/>
          <p:nvPr/>
        </p:nvSpPr>
        <p:spPr>
          <a:xfrm>
            <a:off x="228878" y="402810"/>
            <a:ext cx="6524260" cy="1938992"/>
          </a:xfrm>
          <a:prstGeom prst="rect">
            <a:avLst/>
          </a:prstGeom>
          <a:noFill/>
        </p:spPr>
        <p:txBody>
          <a:bodyPr wrap="square" rtlCol="0" anchor="ctr">
            <a:spAutoFit/>
          </a:bodyPr>
          <a:lstStyle/>
          <a:p>
            <a:r>
              <a:rPr lang="en-US" sz="4000" err="1">
                <a:solidFill>
                  <a:schemeClr val="tx2"/>
                </a:solidFill>
                <a:latin typeface="Quicksand" pitchFamily="2" charset="0"/>
                <a:ea typeface="Baskerville" panose="02020502070401020303" pitchFamily="18" charset="0"/>
                <a:cs typeface="Abhaya Libre" panose="02000603000000000000" pitchFamily="2" charset="77"/>
              </a:rPr>
              <a:t>Báo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cáo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giữa</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kì</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a:p>
            <a:r>
              <a:rPr lang="en-US" sz="4000" err="1">
                <a:solidFill>
                  <a:schemeClr val="tx2"/>
                </a:solidFill>
                <a:latin typeface="Quicksand" pitchFamily="2" charset="0"/>
                <a:ea typeface="Baskerville" panose="02020502070401020303" pitchFamily="18" charset="0"/>
                <a:cs typeface="Abhaya Libre" panose="02000603000000000000" pitchFamily="2" charset="77"/>
              </a:rPr>
              <a:t>Môn</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Lập</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trình</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môi</a:t>
            </a:r>
            <a:r>
              <a:rPr lang="en-US" sz="4000">
                <a:solidFill>
                  <a:schemeClr val="tx2"/>
                </a:solidFill>
                <a:latin typeface="Quicksand" pitchFamily="2" charset="0"/>
                <a:ea typeface="Baskerville" panose="02020502070401020303" pitchFamily="18" charset="0"/>
                <a:cs typeface="Abhaya Libre" panose="02000603000000000000" pitchFamily="2" charset="77"/>
              </a:rPr>
              <a:t> tr</a:t>
            </a:r>
            <a:r>
              <a:rPr lang="vi-VN" sz="4000">
                <a:solidFill>
                  <a:schemeClr val="tx2"/>
                </a:solidFill>
                <a:latin typeface="Quicksand" pitchFamily="2" charset="0"/>
                <a:ea typeface="Baskerville" panose="02020502070401020303" pitchFamily="18" charset="0"/>
                <a:cs typeface="Abhaya Libre" panose="02000603000000000000" pitchFamily="2" charset="77"/>
              </a:rPr>
              <a:t>ư</a:t>
            </a:r>
            <a:r>
              <a:rPr lang="en-US" sz="4000" err="1">
                <a:solidFill>
                  <a:schemeClr val="tx2"/>
                </a:solidFill>
                <a:latin typeface="Quicksand" pitchFamily="2" charset="0"/>
                <a:ea typeface="Baskerville" panose="02020502070401020303" pitchFamily="18" charset="0"/>
                <a:cs typeface="Abhaya Libre" panose="02000603000000000000" pitchFamily="2" charset="77"/>
              </a:rPr>
              <a:t>ờng</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trực</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quan</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p:txBody>
      </p:sp>
    </p:spTree>
    <p:extLst>
      <p:ext uri="{BB962C8B-B14F-4D97-AF65-F5344CB8AC3E}">
        <p14:creationId xmlns:p14="http://schemas.microsoft.com/office/powerpoint/2010/main" val="41773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CONTROL </a:t>
            </a:r>
            <a:r>
              <a:rPr lang="en-US" sz="3600">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1107996"/>
            <a:chOff x="2562895" y="1897663"/>
            <a:chExt cx="9519745" cy="1107996"/>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1107996"/>
            </a:xfrm>
            <a:prstGeom prst="rect">
              <a:avLst/>
            </a:prstGeom>
            <a:noFill/>
          </p:spPr>
          <p:txBody>
            <a:bodyPr wrap="square" lIns="0" tIns="0" rIns="0" bIns="0" rtlCol="0">
              <a:spAutoFit/>
            </a:bodyPr>
            <a:lstStyle/>
            <a:p>
              <a:r>
                <a:rPr lang="vi-VN" sz="2400">
                  <a:latin typeface="Quicksand" pitchFamily="2" charset="0"/>
                </a:rPr>
                <a:t>Mọi form và control được sử dụng trong Window Form đều xuất phát từ System.Windows.Forms.Control vì vậy chúng thừa kế tất cả hơn 50 public events trong đó có Control object</a:t>
              </a:r>
              <a:r>
                <a:rPr lang="en-US" sz="2400">
                  <a:latin typeface="Quicksand" pitchFamily="2" charset="0"/>
                </a:rPr>
                <a:t>.</a:t>
              </a:r>
            </a:p>
          </p:txBody>
        </p:sp>
      </p:grpSp>
      <p:graphicFrame>
        <p:nvGraphicFramePr>
          <p:cNvPr id="5" name="Table 5">
            <a:extLst>
              <a:ext uri="{FF2B5EF4-FFF2-40B4-BE49-F238E27FC236}">
                <a16:creationId xmlns:a16="http://schemas.microsoft.com/office/drawing/2014/main" id="{F9A41F1E-40CE-47F6-83B6-A3B54422B098}"/>
              </a:ext>
            </a:extLst>
          </p:cNvPr>
          <p:cNvGraphicFramePr>
            <a:graphicFrameLocks noGrp="1"/>
          </p:cNvGraphicFramePr>
          <p:nvPr>
            <p:extLst>
              <p:ext uri="{D42A27DB-BD31-4B8C-83A1-F6EECF244321}">
                <p14:modId xmlns:p14="http://schemas.microsoft.com/office/powerpoint/2010/main" val="2392094220"/>
              </p:ext>
            </p:extLst>
          </p:nvPr>
        </p:nvGraphicFramePr>
        <p:xfrm>
          <a:off x="1327045" y="2887290"/>
          <a:ext cx="4406900" cy="296164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ControlAdded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ControlEventArgs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DockChanged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02833314"/>
                  </a:ext>
                </a:extLst>
              </a:tr>
              <a:tr h="370840">
                <a:tc>
                  <a:txBody>
                    <a:bodyPr/>
                    <a:lstStyle/>
                    <a:p>
                      <a:r>
                        <a:rPr lang="en-US" sz="1800" b="0" i="0" kern="1200">
                          <a:solidFill>
                            <a:schemeClr val="dk1"/>
                          </a:solidFill>
                          <a:effectLst/>
                          <a:latin typeface="+mn-lt"/>
                          <a:ea typeface="+mn-ea"/>
                          <a:cs typeface="+mn-cs"/>
                        </a:rPr>
                        <a:t>DoubleClick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DragDrop</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727371373"/>
                  </a:ext>
                </a:extLst>
              </a:tr>
              <a:tr h="291254">
                <a:tc>
                  <a:txBody>
                    <a:bodyPr/>
                    <a:lstStyle/>
                    <a:p>
                      <a:r>
                        <a:rPr lang="en-US" sz="1800" b="0" i="0" kern="1200">
                          <a:solidFill>
                            <a:schemeClr val="dk1"/>
                          </a:solidFill>
                          <a:effectLst/>
                          <a:latin typeface="+mn-lt"/>
                          <a:ea typeface="+mn-ea"/>
                          <a:cs typeface="+mn-cs"/>
                        </a:rPr>
                        <a:t>DragEnter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085147110"/>
                  </a:ext>
                </a:extLst>
              </a:tr>
            </a:tbl>
          </a:graphicData>
        </a:graphic>
      </p:graphicFrame>
      <p:graphicFrame>
        <p:nvGraphicFramePr>
          <p:cNvPr id="24" name="Table 5">
            <a:extLst>
              <a:ext uri="{FF2B5EF4-FFF2-40B4-BE49-F238E27FC236}">
                <a16:creationId xmlns:a16="http://schemas.microsoft.com/office/drawing/2014/main" id="{8B34FFA5-5660-4A35-81ED-5F5B78325FBD}"/>
              </a:ext>
            </a:extLst>
          </p:cNvPr>
          <p:cNvGraphicFramePr>
            <a:graphicFrameLocks noGrp="1"/>
          </p:cNvGraphicFramePr>
          <p:nvPr>
            <p:extLst>
              <p:ext uri="{D42A27DB-BD31-4B8C-83A1-F6EECF244321}">
                <p14:modId xmlns:p14="http://schemas.microsoft.com/office/powerpoint/2010/main" val="2632043881"/>
              </p:ext>
            </p:extLst>
          </p:nvPr>
        </p:nvGraphicFramePr>
        <p:xfrm>
          <a:off x="6407150" y="2887290"/>
          <a:ext cx="4406900" cy="295656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EF95A0"/>
                    </a:solidFill>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solidFill>
                      <a:srgbClr val="EF95A0"/>
                    </a:solidFill>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MouseEnter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MouseMove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MouseHover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4002833314"/>
                  </a:ext>
                </a:extLst>
              </a:tr>
              <a:tr h="252150">
                <a:tc>
                  <a:txBody>
                    <a:bodyPr/>
                    <a:lstStyle/>
                    <a:p>
                      <a:r>
                        <a:rPr lang="en-US" sz="1800" b="0" i="0" kern="1200">
                          <a:solidFill>
                            <a:schemeClr val="dk1"/>
                          </a:solidFill>
                          <a:effectLst/>
                          <a:latin typeface="+mn-lt"/>
                          <a:ea typeface="+mn-ea"/>
                          <a:cs typeface="+mn-cs"/>
                        </a:rPr>
                        <a:t>MouseDown</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MouseWheel</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MouseUp</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727371373"/>
                  </a:ext>
                </a:extLst>
              </a:tr>
              <a:tr h="208124">
                <a:tc>
                  <a:txBody>
                    <a:bodyPr/>
                    <a:lstStyle/>
                    <a:p>
                      <a:r>
                        <a:rPr lang="en-US" sz="1800" b="0" i="0" kern="1200">
                          <a:solidFill>
                            <a:schemeClr val="dk1"/>
                          </a:solidFill>
                          <a:effectLst/>
                          <a:latin typeface="+mn-lt"/>
                          <a:ea typeface="+mn-ea"/>
                          <a:cs typeface="+mn-cs"/>
                        </a:rPr>
                        <a:t>MouseLeave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1085147110"/>
                  </a:ext>
                </a:extLst>
              </a:tr>
            </a:tbl>
          </a:graphicData>
        </a:graphic>
      </p:graphicFrame>
    </p:spTree>
    <p:extLst>
      <p:ext uri="{BB962C8B-B14F-4D97-AF65-F5344CB8AC3E}">
        <p14:creationId xmlns:p14="http://schemas.microsoft.com/office/powerpoint/2010/main" val="21125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06070"/>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XÂY DỰNG </a:t>
            </a:r>
            <a:r>
              <a:rPr lang="en-US" sz="3600">
                <a:latin typeface="+mj-lt"/>
              </a:rPr>
              <a:t>APP QUẢN LÝ THÔNG TIN</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11" name="Picture 10">
            <a:extLst>
              <a:ext uri="{FF2B5EF4-FFF2-40B4-BE49-F238E27FC236}">
                <a16:creationId xmlns:a16="http://schemas.microsoft.com/office/drawing/2014/main" id="{FA431B02-AAC8-4DA5-BFB0-3185AD483BEB}"/>
              </a:ext>
            </a:extLst>
          </p:cNvPr>
          <p:cNvPicPr>
            <a:picLocks noChangeAspect="1"/>
          </p:cNvPicPr>
          <p:nvPr/>
        </p:nvPicPr>
        <p:blipFill>
          <a:blip r:embed="rId3"/>
          <a:stretch>
            <a:fillRect/>
          </a:stretch>
        </p:blipFill>
        <p:spPr>
          <a:xfrm>
            <a:off x="1000960" y="1136925"/>
            <a:ext cx="7425306" cy="5219425"/>
          </a:xfrm>
          <a:prstGeom prst="rect">
            <a:avLst/>
          </a:prstGeom>
        </p:spPr>
      </p:pic>
      <p:sp>
        <p:nvSpPr>
          <p:cNvPr id="13" name="Rectangle 12">
            <a:extLst>
              <a:ext uri="{FF2B5EF4-FFF2-40B4-BE49-F238E27FC236}">
                <a16:creationId xmlns:a16="http://schemas.microsoft.com/office/drawing/2014/main" id="{29A84BB8-826D-4660-9348-B2B9FE776539}"/>
              </a:ext>
            </a:extLst>
          </p:cNvPr>
          <p:cNvSpPr/>
          <p:nvPr/>
        </p:nvSpPr>
        <p:spPr>
          <a:xfrm>
            <a:off x="1207954" y="1689100"/>
            <a:ext cx="5994400" cy="162306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324908-1FA1-4330-966D-93FC65DC27D0}"/>
              </a:ext>
            </a:extLst>
          </p:cNvPr>
          <p:cNvSpPr/>
          <p:nvPr/>
        </p:nvSpPr>
        <p:spPr>
          <a:xfrm>
            <a:off x="7351395" y="1689100"/>
            <a:ext cx="925830" cy="1623060"/>
          </a:xfrm>
          <a:prstGeom prst="rect">
            <a:avLst/>
          </a:prstGeom>
          <a:solidFill>
            <a:srgbClr val="EF95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F17401-1B5B-4892-8BF4-380B72A94D0E}"/>
              </a:ext>
            </a:extLst>
          </p:cNvPr>
          <p:cNvPicPr>
            <a:picLocks noChangeAspect="1"/>
          </p:cNvPicPr>
          <p:nvPr/>
        </p:nvPicPr>
        <p:blipFill>
          <a:blip r:embed="rId4"/>
          <a:stretch>
            <a:fillRect/>
          </a:stretch>
        </p:blipFill>
        <p:spPr>
          <a:xfrm>
            <a:off x="8710399" y="3855598"/>
            <a:ext cx="3057952" cy="1952898"/>
          </a:xfrm>
          <a:prstGeom prst="rect">
            <a:avLst/>
          </a:prstGeom>
        </p:spPr>
      </p:pic>
      <p:pic>
        <p:nvPicPr>
          <p:cNvPr id="15" name="Picture 14">
            <a:extLst>
              <a:ext uri="{FF2B5EF4-FFF2-40B4-BE49-F238E27FC236}">
                <a16:creationId xmlns:a16="http://schemas.microsoft.com/office/drawing/2014/main" id="{A4F82C85-90B1-4310-99DB-AB31203D82E5}"/>
              </a:ext>
            </a:extLst>
          </p:cNvPr>
          <p:cNvPicPr>
            <a:picLocks noChangeAspect="1"/>
          </p:cNvPicPr>
          <p:nvPr/>
        </p:nvPicPr>
        <p:blipFill>
          <a:blip r:embed="rId5"/>
          <a:stretch>
            <a:fillRect/>
          </a:stretch>
        </p:blipFill>
        <p:spPr>
          <a:xfrm>
            <a:off x="8710399" y="1416177"/>
            <a:ext cx="3057952" cy="2000529"/>
          </a:xfrm>
          <a:prstGeom prst="rect">
            <a:avLst/>
          </a:prstGeom>
        </p:spPr>
      </p:pic>
      <p:sp>
        <p:nvSpPr>
          <p:cNvPr id="16" name="Rectangle 15">
            <a:extLst>
              <a:ext uri="{FF2B5EF4-FFF2-40B4-BE49-F238E27FC236}">
                <a16:creationId xmlns:a16="http://schemas.microsoft.com/office/drawing/2014/main" id="{7F10EBCF-3831-4D52-8CDF-4C8B9A618233}"/>
              </a:ext>
            </a:extLst>
          </p:cNvPr>
          <p:cNvSpPr/>
          <p:nvPr/>
        </p:nvSpPr>
        <p:spPr>
          <a:xfrm>
            <a:off x="8877300" y="1895475"/>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65F8B8-4C2E-4486-935F-1A743B4E62A9}"/>
              </a:ext>
            </a:extLst>
          </p:cNvPr>
          <p:cNvSpPr/>
          <p:nvPr/>
        </p:nvSpPr>
        <p:spPr>
          <a:xfrm>
            <a:off x="8877299" y="4287196"/>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6963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THÊM</a:t>
            </a:r>
            <a:r>
              <a:rPr lang="en-US" sz="3600">
                <a:latin typeface="+mj-lt"/>
              </a:rPr>
              <a:t> USER CONTROL</a:t>
            </a:r>
            <a:endParaRPr lang="en-US" sz="3600" b="1">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pic>
        <p:nvPicPr>
          <p:cNvPr id="6" name="Picture 5">
            <a:extLst>
              <a:ext uri="{FF2B5EF4-FFF2-40B4-BE49-F238E27FC236}">
                <a16:creationId xmlns:a16="http://schemas.microsoft.com/office/drawing/2014/main" id="{4955C280-1A51-454A-8524-2608DD6A3F32}"/>
              </a:ext>
            </a:extLst>
          </p:cNvPr>
          <p:cNvPicPr>
            <a:picLocks noChangeAspect="1"/>
          </p:cNvPicPr>
          <p:nvPr/>
        </p:nvPicPr>
        <p:blipFill>
          <a:blip r:embed="rId3"/>
          <a:stretch>
            <a:fillRect/>
          </a:stretch>
        </p:blipFill>
        <p:spPr>
          <a:xfrm>
            <a:off x="4949505" y="1861994"/>
            <a:ext cx="6660946" cy="3961672"/>
          </a:xfrm>
          <a:prstGeom prst="rect">
            <a:avLst/>
          </a:prstGeom>
        </p:spPr>
      </p:pic>
      <p:sp>
        <p:nvSpPr>
          <p:cNvPr id="8" name="Rectangle 7">
            <a:extLst>
              <a:ext uri="{FF2B5EF4-FFF2-40B4-BE49-F238E27FC236}">
                <a16:creationId xmlns:a16="http://schemas.microsoft.com/office/drawing/2014/main" id="{B163C89E-3315-46F3-AC51-5D8569EC3A83}"/>
              </a:ext>
            </a:extLst>
          </p:cNvPr>
          <p:cNvSpPr/>
          <p:nvPr/>
        </p:nvSpPr>
        <p:spPr>
          <a:xfrm>
            <a:off x="581549" y="1861994"/>
            <a:ext cx="3462806" cy="461665"/>
          </a:xfrm>
          <a:prstGeom prst="rect">
            <a:avLst/>
          </a:prstGeom>
          <a:noFill/>
        </p:spPr>
        <p:txBody>
          <a:bodyPr wrap="none" lIns="91440" tIns="45720" rIns="91440" bIns="45720">
            <a:spAutoFit/>
          </a:bodyPr>
          <a:lstStyle/>
          <a:p>
            <a:r>
              <a:rPr lang="en-US" sz="2400">
                <a:ln w="0"/>
                <a:effectLst>
                  <a:outerShdw blurRad="38100" dist="19050" dir="2700000" algn="tl" rotWithShape="0">
                    <a:schemeClr val="dk1">
                      <a:alpha val="40000"/>
                    </a:schemeClr>
                  </a:outerShdw>
                </a:effectLst>
                <a:latin typeface="Quicksand" pitchFamily="2" charset="0"/>
              </a:rPr>
              <a:t>- Khởi tạo 1 project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6" name="Rectangle 35">
            <a:extLst>
              <a:ext uri="{FF2B5EF4-FFF2-40B4-BE49-F238E27FC236}">
                <a16:creationId xmlns:a16="http://schemas.microsoft.com/office/drawing/2014/main" id="{5458BECA-B662-4FE8-AC4A-B26257CF490B}"/>
              </a:ext>
            </a:extLst>
          </p:cNvPr>
          <p:cNvSpPr/>
          <p:nvPr/>
        </p:nvSpPr>
        <p:spPr>
          <a:xfrm>
            <a:off x="581549" y="2415462"/>
            <a:ext cx="3980926" cy="830997"/>
          </a:xfrm>
          <a:prstGeom prst="rect">
            <a:avLst/>
          </a:prstGeom>
          <a:noFill/>
        </p:spPr>
        <p:txBody>
          <a:bodyPr wrap="square" lIns="91440" tIns="45720" rIns="91440" bIns="45720">
            <a:spAutoFit/>
          </a:bodyPr>
          <a:lstStyle/>
          <a:p>
            <a:pPr algn="just"/>
            <a:r>
              <a:rPr lang="en-US" sz="2400">
                <a:ln w="0"/>
                <a:effectLst>
                  <a:outerShdw blurRad="38100" dist="19050" dir="2700000" algn="tl" rotWithShape="0">
                    <a:schemeClr val="dk1">
                      <a:alpha val="40000"/>
                    </a:schemeClr>
                  </a:outerShdw>
                </a:effectLst>
                <a:latin typeface="Quicksand" pitchFamily="2" charset="0"/>
              </a:rPr>
              <a:t>- Chọn Add -&gt; User Control để tạo 1 user control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Tree>
    <p:extLst>
      <p:ext uri="{BB962C8B-B14F-4D97-AF65-F5344CB8AC3E}">
        <p14:creationId xmlns:p14="http://schemas.microsoft.com/office/powerpoint/2010/main" val="223847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THIẾT KẾ</a:t>
            </a:r>
            <a:r>
              <a:rPr lang="en-US" sz="3600">
                <a:solidFill>
                  <a:schemeClr val="bg1"/>
                </a:solidFill>
                <a:latin typeface="+mj-lt"/>
              </a:rPr>
              <a:t> USER CONTROL</a:t>
            </a:r>
            <a:endParaRPr lang="en-US" sz="3600" b="1">
              <a:solidFill>
                <a:schemeClr val="bg1"/>
              </a:solidFill>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pic>
        <p:nvPicPr>
          <p:cNvPr id="10" name="Picture 9">
            <a:extLst>
              <a:ext uri="{FF2B5EF4-FFF2-40B4-BE49-F238E27FC236}">
                <a16:creationId xmlns:a16="http://schemas.microsoft.com/office/drawing/2014/main" id="{151716DE-E2AD-4929-AFBD-26F4B66C4F0B}"/>
              </a:ext>
            </a:extLst>
          </p:cNvPr>
          <p:cNvPicPr>
            <a:picLocks noChangeAspect="1"/>
          </p:cNvPicPr>
          <p:nvPr/>
        </p:nvPicPr>
        <p:blipFill>
          <a:blip r:embed="rId3"/>
          <a:stretch>
            <a:fillRect/>
          </a:stretch>
        </p:blipFill>
        <p:spPr>
          <a:xfrm>
            <a:off x="4849917" y="2204278"/>
            <a:ext cx="2492166" cy="2449443"/>
          </a:xfrm>
          <a:prstGeom prst="rect">
            <a:avLst/>
          </a:prstGeom>
        </p:spPr>
      </p:pic>
      <p:pic>
        <p:nvPicPr>
          <p:cNvPr id="11" name="Picture 10">
            <a:extLst>
              <a:ext uri="{FF2B5EF4-FFF2-40B4-BE49-F238E27FC236}">
                <a16:creationId xmlns:a16="http://schemas.microsoft.com/office/drawing/2014/main" id="{AAA2EDEE-B1C4-4167-803A-CF2FD34E87DD}"/>
              </a:ext>
            </a:extLst>
          </p:cNvPr>
          <p:cNvPicPr>
            <a:picLocks noChangeAspect="1"/>
          </p:cNvPicPr>
          <p:nvPr/>
        </p:nvPicPr>
        <p:blipFill>
          <a:blip r:embed="rId4"/>
          <a:stretch>
            <a:fillRect/>
          </a:stretch>
        </p:blipFill>
        <p:spPr>
          <a:xfrm>
            <a:off x="2750193" y="2204278"/>
            <a:ext cx="6689082" cy="2460082"/>
          </a:xfrm>
          <a:prstGeom prst="rect">
            <a:avLst/>
          </a:prstGeom>
        </p:spPr>
      </p:pic>
      <p:pic>
        <p:nvPicPr>
          <p:cNvPr id="15" name="Picture 14">
            <a:extLst>
              <a:ext uri="{FF2B5EF4-FFF2-40B4-BE49-F238E27FC236}">
                <a16:creationId xmlns:a16="http://schemas.microsoft.com/office/drawing/2014/main" id="{B1BCB044-AB95-448E-A65D-5F392CAEBFA1}"/>
              </a:ext>
            </a:extLst>
          </p:cNvPr>
          <p:cNvPicPr>
            <a:picLocks noChangeAspect="1"/>
          </p:cNvPicPr>
          <p:nvPr/>
        </p:nvPicPr>
        <p:blipFill>
          <a:blip r:embed="rId5"/>
          <a:stretch>
            <a:fillRect/>
          </a:stretch>
        </p:blipFill>
        <p:spPr>
          <a:xfrm>
            <a:off x="2904679" y="2670008"/>
            <a:ext cx="6382641" cy="333422"/>
          </a:xfrm>
          <a:prstGeom prst="rect">
            <a:avLst/>
          </a:prstGeom>
        </p:spPr>
      </p:pic>
      <p:pic>
        <p:nvPicPr>
          <p:cNvPr id="16" name="Picture 15">
            <a:extLst>
              <a:ext uri="{FF2B5EF4-FFF2-40B4-BE49-F238E27FC236}">
                <a16:creationId xmlns:a16="http://schemas.microsoft.com/office/drawing/2014/main" id="{2152DE58-0F9C-4682-A968-4E9625DEAF36}"/>
              </a:ext>
            </a:extLst>
          </p:cNvPr>
          <p:cNvPicPr>
            <a:picLocks noChangeAspect="1"/>
          </p:cNvPicPr>
          <p:nvPr/>
        </p:nvPicPr>
        <p:blipFill>
          <a:blip r:embed="rId6"/>
          <a:stretch>
            <a:fillRect/>
          </a:stretch>
        </p:blipFill>
        <p:spPr>
          <a:xfrm>
            <a:off x="2914206" y="3072722"/>
            <a:ext cx="6373114" cy="323895"/>
          </a:xfrm>
          <a:prstGeom prst="rect">
            <a:avLst/>
          </a:prstGeom>
        </p:spPr>
      </p:pic>
      <p:pic>
        <p:nvPicPr>
          <p:cNvPr id="17" name="Picture 16">
            <a:extLst>
              <a:ext uri="{FF2B5EF4-FFF2-40B4-BE49-F238E27FC236}">
                <a16:creationId xmlns:a16="http://schemas.microsoft.com/office/drawing/2014/main" id="{37A0788A-7DAF-42A8-87ED-4E3534CDDD76}"/>
              </a:ext>
            </a:extLst>
          </p:cNvPr>
          <p:cNvPicPr>
            <a:picLocks noChangeAspect="1"/>
          </p:cNvPicPr>
          <p:nvPr/>
        </p:nvPicPr>
        <p:blipFill>
          <a:blip r:embed="rId7"/>
          <a:stretch>
            <a:fillRect/>
          </a:stretch>
        </p:blipFill>
        <p:spPr>
          <a:xfrm>
            <a:off x="2920236" y="3485557"/>
            <a:ext cx="6367084" cy="362743"/>
          </a:xfrm>
          <a:prstGeom prst="rect">
            <a:avLst/>
          </a:prstGeom>
        </p:spPr>
      </p:pic>
      <p:pic>
        <p:nvPicPr>
          <p:cNvPr id="18" name="Picture 17">
            <a:extLst>
              <a:ext uri="{FF2B5EF4-FFF2-40B4-BE49-F238E27FC236}">
                <a16:creationId xmlns:a16="http://schemas.microsoft.com/office/drawing/2014/main" id="{C3542DB6-2DEB-4A54-BAA3-53C5E63FB2F5}"/>
              </a:ext>
            </a:extLst>
          </p:cNvPr>
          <p:cNvPicPr>
            <a:picLocks noChangeAspect="1"/>
          </p:cNvPicPr>
          <p:nvPr/>
        </p:nvPicPr>
        <p:blipFill>
          <a:blip r:embed="rId8"/>
          <a:stretch>
            <a:fillRect/>
          </a:stretch>
        </p:blipFill>
        <p:spPr>
          <a:xfrm>
            <a:off x="2914206" y="3897348"/>
            <a:ext cx="6382641" cy="323895"/>
          </a:xfrm>
          <a:prstGeom prst="rect">
            <a:avLst/>
          </a:prstGeom>
        </p:spPr>
      </p:pic>
      <p:pic>
        <p:nvPicPr>
          <p:cNvPr id="22" name="Picture 21">
            <a:extLst>
              <a:ext uri="{FF2B5EF4-FFF2-40B4-BE49-F238E27FC236}">
                <a16:creationId xmlns:a16="http://schemas.microsoft.com/office/drawing/2014/main" id="{DCEE0423-0527-4799-B03D-C74183B6F6D3}"/>
              </a:ext>
            </a:extLst>
          </p:cNvPr>
          <p:cNvPicPr>
            <a:picLocks noChangeAspect="1"/>
          </p:cNvPicPr>
          <p:nvPr/>
        </p:nvPicPr>
        <p:blipFill>
          <a:blip r:embed="rId9"/>
          <a:stretch>
            <a:fillRect/>
          </a:stretch>
        </p:blipFill>
        <p:spPr>
          <a:xfrm>
            <a:off x="5205288" y="2381750"/>
            <a:ext cx="1800476" cy="638264"/>
          </a:xfrm>
          <a:prstGeom prst="rect">
            <a:avLst/>
          </a:prstGeom>
        </p:spPr>
      </p:pic>
      <p:pic>
        <p:nvPicPr>
          <p:cNvPr id="23" name="Picture 22">
            <a:extLst>
              <a:ext uri="{FF2B5EF4-FFF2-40B4-BE49-F238E27FC236}">
                <a16:creationId xmlns:a16="http://schemas.microsoft.com/office/drawing/2014/main" id="{F9A2AE3E-E51C-4B59-AE2A-7FB93A6B3775}"/>
              </a:ext>
            </a:extLst>
          </p:cNvPr>
          <p:cNvPicPr>
            <a:picLocks noChangeAspect="1"/>
          </p:cNvPicPr>
          <p:nvPr/>
        </p:nvPicPr>
        <p:blipFill>
          <a:blip r:embed="rId10"/>
          <a:stretch>
            <a:fillRect/>
          </a:stretch>
        </p:blipFill>
        <p:spPr>
          <a:xfrm>
            <a:off x="5186235" y="3119394"/>
            <a:ext cx="1819529" cy="619211"/>
          </a:xfrm>
          <a:prstGeom prst="rect">
            <a:avLst/>
          </a:prstGeom>
        </p:spPr>
      </p:pic>
      <p:pic>
        <p:nvPicPr>
          <p:cNvPr id="24" name="Picture 23">
            <a:extLst>
              <a:ext uri="{FF2B5EF4-FFF2-40B4-BE49-F238E27FC236}">
                <a16:creationId xmlns:a16="http://schemas.microsoft.com/office/drawing/2014/main" id="{A956DF46-E0BC-4245-9A4F-A84CBAC88131}"/>
              </a:ext>
            </a:extLst>
          </p:cNvPr>
          <p:cNvPicPr>
            <a:picLocks noChangeAspect="1"/>
          </p:cNvPicPr>
          <p:nvPr/>
        </p:nvPicPr>
        <p:blipFill>
          <a:blip r:embed="rId11"/>
          <a:stretch>
            <a:fillRect/>
          </a:stretch>
        </p:blipFill>
        <p:spPr>
          <a:xfrm>
            <a:off x="5217829" y="3835676"/>
            <a:ext cx="1771897" cy="609685"/>
          </a:xfrm>
          <a:prstGeom prst="rect">
            <a:avLst/>
          </a:prstGeom>
        </p:spPr>
      </p:pic>
    </p:spTree>
    <p:extLst>
      <p:ext uri="{BB962C8B-B14F-4D97-AF65-F5344CB8AC3E}">
        <p14:creationId xmlns:p14="http://schemas.microsoft.com/office/powerpoint/2010/main" val="26527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childTnLst>
                          </p:cTn>
                        </p:par>
                        <p:par>
                          <p:cTn id="51" fill="hold">
                            <p:stCondLst>
                              <p:cond delay="500"/>
                            </p:stCondLst>
                            <p:childTnLst>
                              <p:par>
                                <p:cTn id="52" presetID="16" presetClass="exit" presetSubtype="21" fill="hold" nodeType="afterEffect">
                                  <p:stCondLst>
                                    <p:cond delay="0"/>
                                  </p:stCondLst>
                                  <p:childTnLst>
                                    <p:animEffect transition="out" filter="barn(inVertic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NHÚNG </a:t>
            </a:r>
            <a:r>
              <a:rPr lang="en-US" sz="3600">
                <a:solidFill>
                  <a:schemeClr val="bg1"/>
                </a:solidFill>
                <a:latin typeface="+mj-lt"/>
              </a:rPr>
              <a:t>USER CONTROL VÀO FORM</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a:p>
        </p:txBody>
      </p:sp>
      <p:pic>
        <p:nvPicPr>
          <p:cNvPr id="8" name="keotha">
            <a:hlinkClick r:id="" action="ppaction://media"/>
            <a:extLst>
              <a:ext uri="{FF2B5EF4-FFF2-40B4-BE49-F238E27FC236}">
                <a16:creationId xmlns:a16="http://schemas.microsoft.com/office/drawing/2014/main" id="{63392E05-E82B-4314-8F79-AFFFB1E880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2163" y="1184275"/>
            <a:ext cx="8965150" cy="4856123"/>
          </a:xfrm>
          <a:prstGeom prst="rect">
            <a:avLst/>
          </a:prstGeom>
        </p:spPr>
      </p:pic>
    </p:spTree>
    <p:extLst>
      <p:ext uri="{BB962C8B-B14F-4D97-AF65-F5344CB8AC3E}">
        <p14:creationId xmlns:p14="http://schemas.microsoft.com/office/powerpoint/2010/main" val="303405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4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PUBLISING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pic>
        <p:nvPicPr>
          <p:cNvPr id="12" name="Picture 11">
            <a:extLst>
              <a:ext uri="{FF2B5EF4-FFF2-40B4-BE49-F238E27FC236}">
                <a16:creationId xmlns:a16="http://schemas.microsoft.com/office/drawing/2014/main" id="{F83FECF4-69F5-4F82-85B2-34A75ECF1F99}"/>
              </a:ext>
            </a:extLst>
          </p:cNvPr>
          <p:cNvPicPr>
            <a:picLocks noChangeAspect="1"/>
          </p:cNvPicPr>
          <p:nvPr/>
        </p:nvPicPr>
        <p:blipFill>
          <a:blip r:embed="rId3"/>
          <a:stretch>
            <a:fillRect/>
          </a:stretch>
        </p:blipFill>
        <p:spPr>
          <a:xfrm>
            <a:off x="1374442" y="1431485"/>
            <a:ext cx="9440592" cy="428685"/>
          </a:xfrm>
          <a:prstGeom prst="rect">
            <a:avLst/>
          </a:prstGeom>
        </p:spPr>
      </p:pic>
      <p:pic>
        <p:nvPicPr>
          <p:cNvPr id="13" name="Picture 12">
            <a:extLst>
              <a:ext uri="{FF2B5EF4-FFF2-40B4-BE49-F238E27FC236}">
                <a16:creationId xmlns:a16="http://schemas.microsoft.com/office/drawing/2014/main" id="{7612A850-D971-4301-BC9D-6C85ADE318EC}"/>
              </a:ext>
            </a:extLst>
          </p:cNvPr>
          <p:cNvPicPr>
            <a:picLocks noChangeAspect="1"/>
          </p:cNvPicPr>
          <p:nvPr/>
        </p:nvPicPr>
        <p:blipFill>
          <a:blip r:embed="rId4"/>
          <a:stretch>
            <a:fillRect/>
          </a:stretch>
        </p:blipFill>
        <p:spPr>
          <a:xfrm>
            <a:off x="1375704" y="2068911"/>
            <a:ext cx="6192114" cy="1047896"/>
          </a:xfrm>
          <a:prstGeom prst="rect">
            <a:avLst/>
          </a:prstGeom>
        </p:spPr>
      </p:pic>
      <p:pic>
        <p:nvPicPr>
          <p:cNvPr id="14" name="Picture 13">
            <a:extLst>
              <a:ext uri="{FF2B5EF4-FFF2-40B4-BE49-F238E27FC236}">
                <a16:creationId xmlns:a16="http://schemas.microsoft.com/office/drawing/2014/main" id="{80241E04-9DC0-4B41-80B8-57715234CE1C}"/>
              </a:ext>
            </a:extLst>
          </p:cNvPr>
          <p:cNvPicPr>
            <a:picLocks noChangeAspect="1"/>
          </p:cNvPicPr>
          <p:nvPr/>
        </p:nvPicPr>
        <p:blipFill>
          <a:blip r:embed="rId5"/>
          <a:stretch>
            <a:fillRect/>
          </a:stretch>
        </p:blipFill>
        <p:spPr>
          <a:xfrm>
            <a:off x="1375704" y="3459236"/>
            <a:ext cx="7649643" cy="2333951"/>
          </a:xfrm>
          <a:prstGeom prst="rect">
            <a:avLst/>
          </a:prstGeom>
        </p:spPr>
      </p:pic>
      <p:pic>
        <p:nvPicPr>
          <p:cNvPr id="19" name="Picture 18">
            <a:extLst>
              <a:ext uri="{FF2B5EF4-FFF2-40B4-BE49-F238E27FC236}">
                <a16:creationId xmlns:a16="http://schemas.microsoft.com/office/drawing/2014/main" id="{3EC7EC90-A234-4157-BC78-A035DBE82DDA}"/>
              </a:ext>
            </a:extLst>
          </p:cNvPr>
          <p:cNvPicPr>
            <a:picLocks noChangeAspect="1"/>
          </p:cNvPicPr>
          <p:nvPr/>
        </p:nvPicPr>
        <p:blipFill>
          <a:blip r:embed="rId6"/>
          <a:stretch>
            <a:fillRect/>
          </a:stretch>
        </p:blipFill>
        <p:spPr>
          <a:xfrm>
            <a:off x="1374442" y="3498999"/>
            <a:ext cx="7535327" cy="2324424"/>
          </a:xfrm>
          <a:prstGeom prst="rect">
            <a:avLst/>
          </a:prstGeom>
        </p:spPr>
      </p:pic>
      <p:pic>
        <p:nvPicPr>
          <p:cNvPr id="20" name="Picture 19">
            <a:extLst>
              <a:ext uri="{FF2B5EF4-FFF2-40B4-BE49-F238E27FC236}">
                <a16:creationId xmlns:a16="http://schemas.microsoft.com/office/drawing/2014/main" id="{8F0B0AF4-A6CB-4629-A200-E38DFD5AF6A0}"/>
              </a:ext>
            </a:extLst>
          </p:cNvPr>
          <p:cNvPicPr>
            <a:picLocks noChangeAspect="1"/>
          </p:cNvPicPr>
          <p:nvPr/>
        </p:nvPicPr>
        <p:blipFill>
          <a:blip r:embed="rId7"/>
          <a:stretch>
            <a:fillRect/>
          </a:stretch>
        </p:blipFill>
        <p:spPr>
          <a:xfrm>
            <a:off x="1309019" y="3498999"/>
            <a:ext cx="7783011" cy="2267266"/>
          </a:xfrm>
          <a:prstGeom prst="rect">
            <a:avLst/>
          </a:prstGeom>
        </p:spPr>
      </p:pic>
    </p:spTree>
    <p:extLst>
      <p:ext uri="{BB962C8B-B14F-4D97-AF65-F5344CB8AC3E}">
        <p14:creationId xmlns:p14="http://schemas.microsoft.com/office/powerpoint/2010/main" val="872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SUBSCRIBING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pic>
        <p:nvPicPr>
          <p:cNvPr id="9" name="Picture 8">
            <a:extLst>
              <a:ext uri="{FF2B5EF4-FFF2-40B4-BE49-F238E27FC236}">
                <a16:creationId xmlns:a16="http://schemas.microsoft.com/office/drawing/2014/main" id="{72B44C12-B66F-4D7E-ACF0-315A83094147}"/>
              </a:ext>
            </a:extLst>
          </p:cNvPr>
          <p:cNvPicPr>
            <a:picLocks noChangeAspect="1"/>
          </p:cNvPicPr>
          <p:nvPr/>
        </p:nvPicPr>
        <p:blipFill>
          <a:blip r:embed="rId3"/>
          <a:stretch>
            <a:fillRect/>
          </a:stretch>
        </p:blipFill>
        <p:spPr>
          <a:xfrm>
            <a:off x="1375112" y="947023"/>
            <a:ext cx="5695950" cy="2053584"/>
          </a:xfrm>
          <a:prstGeom prst="rect">
            <a:avLst/>
          </a:prstGeom>
        </p:spPr>
      </p:pic>
      <p:pic>
        <p:nvPicPr>
          <p:cNvPr id="11" name="Picture 10">
            <a:extLst>
              <a:ext uri="{FF2B5EF4-FFF2-40B4-BE49-F238E27FC236}">
                <a16:creationId xmlns:a16="http://schemas.microsoft.com/office/drawing/2014/main" id="{FC846554-A729-4D1E-9693-7099255FBC8D}"/>
              </a:ext>
            </a:extLst>
          </p:cNvPr>
          <p:cNvPicPr>
            <a:picLocks noChangeAspect="1"/>
          </p:cNvPicPr>
          <p:nvPr/>
        </p:nvPicPr>
        <p:blipFill>
          <a:blip r:embed="rId4"/>
          <a:stretch>
            <a:fillRect/>
          </a:stretch>
        </p:blipFill>
        <p:spPr>
          <a:xfrm>
            <a:off x="1375112" y="3046385"/>
            <a:ext cx="5957271" cy="1090623"/>
          </a:xfrm>
          <a:prstGeom prst="rect">
            <a:avLst/>
          </a:prstGeom>
        </p:spPr>
      </p:pic>
      <p:pic>
        <p:nvPicPr>
          <p:cNvPr id="12" name="Picture 11">
            <a:extLst>
              <a:ext uri="{FF2B5EF4-FFF2-40B4-BE49-F238E27FC236}">
                <a16:creationId xmlns:a16="http://schemas.microsoft.com/office/drawing/2014/main" id="{575A3356-3B7B-45D4-BCDE-38D097C50A60}"/>
              </a:ext>
            </a:extLst>
          </p:cNvPr>
          <p:cNvPicPr>
            <a:picLocks noChangeAspect="1"/>
          </p:cNvPicPr>
          <p:nvPr/>
        </p:nvPicPr>
        <p:blipFill>
          <a:blip r:embed="rId5"/>
          <a:stretch>
            <a:fillRect/>
          </a:stretch>
        </p:blipFill>
        <p:spPr>
          <a:xfrm>
            <a:off x="1375112" y="4235369"/>
            <a:ext cx="5611008" cy="1038370"/>
          </a:xfrm>
          <a:prstGeom prst="rect">
            <a:avLst/>
          </a:prstGeom>
        </p:spPr>
      </p:pic>
      <p:pic>
        <p:nvPicPr>
          <p:cNvPr id="13" name="Picture 12">
            <a:extLst>
              <a:ext uri="{FF2B5EF4-FFF2-40B4-BE49-F238E27FC236}">
                <a16:creationId xmlns:a16="http://schemas.microsoft.com/office/drawing/2014/main" id="{80DDE5D9-B839-4001-B91E-163A7DBEB22F}"/>
              </a:ext>
            </a:extLst>
          </p:cNvPr>
          <p:cNvPicPr>
            <a:picLocks noChangeAspect="1"/>
          </p:cNvPicPr>
          <p:nvPr/>
        </p:nvPicPr>
        <p:blipFill>
          <a:blip r:embed="rId6"/>
          <a:stretch>
            <a:fillRect/>
          </a:stretch>
        </p:blipFill>
        <p:spPr>
          <a:xfrm>
            <a:off x="1375112" y="5414805"/>
            <a:ext cx="6401693" cy="1124107"/>
          </a:xfrm>
          <a:prstGeom prst="rect">
            <a:avLst/>
          </a:prstGeom>
        </p:spPr>
      </p:pic>
    </p:spTree>
    <p:extLst>
      <p:ext uri="{BB962C8B-B14F-4D97-AF65-F5344CB8AC3E}">
        <p14:creationId xmlns:p14="http://schemas.microsoft.com/office/powerpoint/2010/main" val="411230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73510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solidFill>
            <a:srgbClr val="EF95A0"/>
          </a:solidFill>
          <a:ln>
            <a:solidFill>
              <a:srgbClr val="EF9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rgbClr val="BBE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3054350" y="5534253"/>
            <a:ext cx="6083300" cy="923330"/>
          </a:xfrm>
          <a:prstGeom prst="rect">
            <a:avLst/>
          </a:prstGeom>
          <a:noFill/>
        </p:spPr>
        <p:txBody>
          <a:bodyPr wrap="square" rtlCol="0" anchor="ctr">
            <a:spAutoFit/>
          </a:bodyPr>
          <a:lstStyle/>
          <a:p>
            <a:pPr algn="ctr"/>
            <a:r>
              <a:rPr lang="en-US" sz="5400" b="1">
                <a:latin typeface="+mj-lt"/>
              </a:rPr>
              <a:t>THANK </a:t>
            </a:r>
            <a:r>
              <a:rPr lang="en-US" sz="5400">
                <a:latin typeface="+mj-lt"/>
              </a:rPr>
              <a:t>YOU</a:t>
            </a:r>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82749"/>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43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6">
                                            <p:txEl>
                                              <p:pRg st="0" end="0"/>
                                            </p:txEl>
                                          </p:spTgt>
                                        </p:tgtEl>
                                        <p:attrNameLst>
                                          <p:attrName>style.visibility</p:attrName>
                                        </p:attrNameLst>
                                      </p:cBhvr>
                                      <p:to>
                                        <p:strVal val="visible"/>
                                      </p:to>
                                    </p:set>
                                    <p:animEffect transition="in" filter="wipe(left)">
                                      <p:cBhvr>
                                        <p:cTn id="10" dur="500"/>
                                        <p:tgtEl>
                                          <p:spTgt spid="4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righ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wipe(right)">
                                      <p:cBhvr>
                                        <p:cTn id="46" dur="500"/>
                                        <p:tgtEl>
                                          <p:spTgt spid="3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indefinite" fill="hold" nodeType="clickEffect">
                                  <p:stCondLst>
                                    <p:cond delay="0"/>
                                  </p:stCondLst>
                                  <p:childTnLst>
                                    <p:animEffect transition="out" filter="fade">
                                      <p:cBhvr>
                                        <p:cTn id="50" dur="500" tmFilter="0, 0; .2, .5; .8, .5; 1, 0"/>
                                        <p:tgtEl>
                                          <p:spTgt spid="23"/>
                                        </p:tgtEl>
                                      </p:cBhvr>
                                    </p:animEffect>
                                    <p:animScale>
                                      <p:cBhvr>
                                        <p:cTn id="5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GIỚI THIỆU </a:t>
            </a:r>
            <a:r>
              <a:rPr lang="en-US" sz="3600" b="1">
                <a:latin typeface="+mj-lt"/>
              </a:rPr>
              <a:t>USER CONTROL</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40" name="Group 39">
            <a:extLst>
              <a:ext uri="{FF2B5EF4-FFF2-40B4-BE49-F238E27FC236}">
                <a16:creationId xmlns:a16="http://schemas.microsoft.com/office/drawing/2014/main" id="{8A00571E-411D-4C15-B2ED-14DFD645F7A4}"/>
              </a:ext>
            </a:extLst>
          </p:cNvPr>
          <p:cNvGrpSpPr/>
          <p:nvPr/>
        </p:nvGrpSpPr>
        <p:grpSpPr>
          <a:xfrm>
            <a:off x="907771" y="1750151"/>
            <a:ext cx="5001650" cy="1846659"/>
            <a:chOff x="2562895" y="1897663"/>
            <a:chExt cx="5001650" cy="1846659"/>
          </a:xfrm>
        </p:grpSpPr>
        <p:sp>
          <p:nvSpPr>
            <p:cNvPr id="41" name="Freeform 4460">
              <a:extLst>
                <a:ext uri="{FF2B5EF4-FFF2-40B4-BE49-F238E27FC236}">
                  <a16:creationId xmlns:a16="http://schemas.microsoft.com/office/drawing/2014/main" id="{70C96CB5-C54F-488C-B924-7C1EFA0EFD2B}"/>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2" name="TextBox 41">
              <a:extLst>
                <a:ext uri="{FF2B5EF4-FFF2-40B4-BE49-F238E27FC236}">
                  <a16:creationId xmlns:a16="http://schemas.microsoft.com/office/drawing/2014/main" id="{5FF91E82-2914-42E0-9AB0-E0467A788939}"/>
                </a:ext>
              </a:extLst>
            </p:cNvPr>
            <p:cNvSpPr txBox="1"/>
            <p:nvPr/>
          </p:nvSpPr>
          <p:spPr>
            <a:xfrm>
              <a:off x="3129914" y="1897663"/>
              <a:ext cx="4434631" cy="1846659"/>
            </a:xfrm>
            <a:prstGeom prst="rect">
              <a:avLst/>
            </a:prstGeom>
            <a:noFill/>
          </p:spPr>
          <p:txBody>
            <a:bodyPr wrap="square" lIns="0" tIns="0" rIns="0" bIns="0" rtlCol="0">
              <a:spAutoFit/>
            </a:bodyPr>
            <a:lstStyle/>
            <a:p>
              <a:r>
                <a:rPr lang="vi-VN" sz="2400" b="1">
                  <a:latin typeface="Quicksand" pitchFamily="2" charset="0"/>
                </a:rPr>
                <a:t>User</a:t>
              </a:r>
              <a:r>
                <a:rPr lang="en-US" sz="2400" b="1">
                  <a:latin typeface="Quicksand" pitchFamily="2" charset="0"/>
                </a:rPr>
                <a:t> c</a:t>
              </a:r>
              <a:r>
                <a:rPr lang="vi-VN" sz="2400" b="1">
                  <a:latin typeface="Quicksand" pitchFamily="2" charset="0"/>
                </a:rPr>
                <a:t>ontrol</a:t>
              </a:r>
              <a:r>
                <a:rPr lang="en-US" sz="2400" b="1">
                  <a:latin typeface="Quicksand" pitchFamily="2" charset="0"/>
                </a:rPr>
                <a:t>:</a:t>
              </a:r>
              <a:r>
                <a:rPr lang="vi-VN" sz="2400">
                  <a:latin typeface="Quicksand" pitchFamily="2" charset="0"/>
                </a:rPr>
                <a:t> là một container chứa tất các cả các control khác</a:t>
              </a:r>
              <a:r>
                <a:rPr lang="en-US" sz="2400">
                  <a:latin typeface="Quicksand" pitchFamily="2" charset="0"/>
                </a:rPr>
                <a:t>, thông th</a:t>
              </a:r>
              <a:r>
                <a:rPr lang="vi-VN" sz="2400">
                  <a:latin typeface="Quicksand" pitchFamily="2" charset="0"/>
                </a:rPr>
                <a:t>ư</a:t>
              </a:r>
              <a:r>
                <a:rPr lang="en-US" sz="2400">
                  <a:latin typeface="Quicksand" pitchFamily="2" charset="0"/>
                </a:rPr>
                <a:t>ờng ng</a:t>
              </a:r>
              <a:r>
                <a:rPr lang="vi-VN" sz="2400">
                  <a:latin typeface="Quicksand" pitchFamily="2" charset="0"/>
                </a:rPr>
                <a:t>ư</a:t>
              </a:r>
              <a:r>
                <a:rPr lang="en-US" sz="2400">
                  <a:latin typeface="Quicksand" pitchFamily="2" charset="0"/>
                </a:rPr>
                <a:t>ời dùng sẽ kết hợp nhiều h</a:t>
              </a:r>
              <a:r>
                <a:rPr lang="vi-VN" sz="2400">
                  <a:latin typeface="Quicksand" pitchFamily="2" charset="0"/>
                </a:rPr>
                <a:t>ơ</a:t>
              </a:r>
              <a:r>
                <a:rPr lang="en-US" sz="2400">
                  <a:latin typeface="Quicksand" pitchFamily="2" charset="0"/>
                </a:rPr>
                <a:t>n một control có sẵn.</a:t>
              </a:r>
            </a:p>
          </p:txBody>
        </p:sp>
      </p:grpSp>
      <p:grpSp>
        <p:nvGrpSpPr>
          <p:cNvPr id="43" name="Group 42">
            <a:extLst>
              <a:ext uri="{FF2B5EF4-FFF2-40B4-BE49-F238E27FC236}">
                <a16:creationId xmlns:a16="http://schemas.microsoft.com/office/drawing/2014/main" id="{6632A573-F82E-49A8-ACD9-B77AA22C05E3}"/>
              </a:ext>
            </a:extLst>
          </p:cNvPr>
          <p:cNvGrpSpPr/>
          <p:nvPr/>
        </p:nvGrpSpPr>
        <p:grpSpPr>
          <a:xfrm>
            <a:off x="894076" y="3750129"/>
            <a:ext cx="5001650" cy="1107996"/>
            <a:chOff x="2562895" y="1897663"/>
            <a:chExt cx="5001650" cy="1107996"/>
          </a:xfrm>
        </p:grpSpPr>
        <p:sp>
          <p:nvSpPr>
            <p:cNvPr id="44" name="Freeform 4460">
              <a:extLst>
                <a:ext uri="{FF2B5EF4-FFF2-40B4-BE49-F238E27FC236}">
                  <a16:creationId xmlns:a16="http://schemas.microsoft.com/office/drawing/2014/main" id="{806A6737-918E-4688-8151-AD1F97A5B91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5" name="TextBox 44">
              <a:extLst>
                <a:ext uri="{FF2B5EF4-FFF2-40B4-BE49-F238E27FC236}">
                  <a16:creationId xmlns:a16="http://schemas.microsoft.com/office/drawing/2014/main" id="{9CBC2701-F951-40F2-94C5-EED0206FF3B9}"/>
                </a:ext>
              </a:extLst>
            </p:cNvPr>
            <p:cNvSpPr txBox="1"/>
            <p:nvPr/>
          </p:nvSpPr>
          <p:spPr>
            <a:xfrm>
              <a:off x="3129915" y="1897663"/>
              <a:ext cx="4434630" cy="1107996"/>
            </a:xfrm>
            <a:prstGeom prst="rect">
              <a:avLst/>
            </a:prstGeom>
            <a:noFill/>
          </p:spPr>
          <p:txBody>
            <a:bodyPr wrap="square" lIns="0" tIns="0" rIns="0" bIns="0" rtlCol="0">
              <a:spAutoFit/>
            </a:bodyPr>
            <a:lstStyle/>
            <a:p>
              <a:r>
                <a:rPr lang="en-US" sz="2400" b="1">
                  <a:latin typeface="Quicksand" pitchFamily="2" charset="0"/>
                </a:rPr>
                <a:t>Tính tái sử dụng</a:t>
              </a:r>
              <a:r>
                <a:rPr lang="en-US" sz="2400">
                  <a:latin typeface="Quicksand" pitchFamily="2" charset="0"/>
                </a:rPr>
                <a:t>: các control này chúng ta có thể sử dụng lại cho các form khác nhau</a:t>
              </a:r>
            </a:p>
          </p:txBody>
        </p:sp>
      </p:grpSp>
      <p:pic>
        <p:nvPicPr>
          <p:cNvPr id="6" name="Picture 5" descr="A screenshot of a cell phone&#10;&#10;Description automatically generated">
            <a:extLst>
              <a:ext uri="{FF2B5EF4-FFF2-40B4-BE49-F238E27FC236}">
                <a16:creationId xmlns:a16="http://schemas.microsoft.com/office/drawing/2014/main" id="{9B02C199-3FEF-4217-B531-3BA555340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426" y="1428756"/>
            <a:ext cx="5131488" cy="1784299"/>
          </a:xfrm>
          <a:prstGeom prst="rect">
            <a:avLst/>
          </a:prstGeom>
        </p:spPr>
      </p:pic>
      <p:pic>
        <p:nvPicPr>
          <p:cNvPr id="10" name="Picture 9">
            <a:extLst>
              <a:ext uri="{FF2B5EF4-FFF2-40B4-BE49-F238E27FC236}">
                <a16:creationId xmlns:a16="http://schemas.microsoft.com/office/drawing/2014/main" id="{0B8CE546-9E68-4DDF-991B-28FF955B95BB}"/>
              </a:ext>
            </a:extLst>
          </p:cNvPr>
          <p:cNvPicPr>
            <a:picLocks noChangeAspect="1"/>
          </p:cNvPicPr>
          <p:nvPr/>
        </p:nvPicPr>
        <p:blipFill>
          <a:blip r:embed="rId4"/>
          <a:stretch>
            <a:fillRect/>
          </a:stretch>
        </p:blipFill>
        <p:spPr>
          <a:xfrm>
            <a:off x="6594973" y="2762748"/>
            <a:ext cx="4758827" cy="1477328"/>
          </a:xfrm>
          <a:prstGeom prst="rect">
            <a:avLst/>
          </a:prstGeom>
        </p:spPr>
      </p:pic>
      <p:pic>
        <p:nvPicPr>
          <p:cNvPr id="11" name="Picture 10">
            <a:extLst>
              <a:ext uri="{FF2B5EF4-FFF2-40B4-BE49-F238E27FC236}">
                <a16:creationId xmlns:a16="http://schemas.microsoft.com/office/drawing/2014/main" id="{9E273B4E-BD8C-45E1-8284-A89081305744}"/>
              </a:ext>
            </a:extLst>
          </p:cNvPr>
          <p:cNvPicPr>
            <a:picLocks noChangeAspect="1"/>
          </p:cNvPicPr>
          <p:nvPr/>
        </p:nvPicPr>
        <p:blipFill>
          <a:blip r:embed="rId5"/>
          <a:stretch>
            <a:fillRect/>
          </a:stretch>
        </p:blipFill>
        <p:spPr>
          <a:xfrm>
            <a:off x="6914266" y="4152368"/>
            <a:ext cx="1185192" cy="494916"/>
          </a:xfrm>
          <a:prstGeom prst="rect">
            <a:avLst/>
          </a:prstGeom>
        </p:spPr>
      </p:pic>
      <p:pic>
        <p:nvPicPr>
          <p:cNvPr id="12" name="Picture 11">
            <a:extLst>
              <a:ext uri="{FF2B5EF4-FFF2-40B4-BE49-F238E27FC236}">
                <a16:creationId xmlns:a16="http://schemas.microsoft.com/office/drawing/2014/main" id="{EC76CC57-8599-4F9E-90C7-E4C95DD9C75A}"/>
              </a:ext>
            </a:extLst>
          </p:cNvPr>
          <p:cNvPicPr>
            <a:picLocks noChangeAspect="1"/>
          </p:cNvPicPr>
          <p:nvPr/>
        </p:nvPicPr>
        <p:blipFill>
          <a:blip r:embed="rId6"/>
          <a:stretch>
            <a:fillRect/>
          </a:stretch>
        </p:blipFill>
        <p:spPr>
          <a:xfrm>
            <a:off x="8079760" y="4176816"/>
            <a:ext cx="1198216" cy="442819"/>
          </a:xfrm>
          <a:prstGeom prst="rect">
            <a:avLst/>
          </a:prstGeom>
        </p:spPr>
      </p:pic>
      <p:pic>
        <p:nvPicPr>
          <p:cNvPr id="13" name="Picture 12">
            <a:extLst>
              <a:ext uri="{FF2B5EF4-FFF2-40B4-BE49-F238E27FC236}">
                <a16:creationId xmlns:a16="http://schemas.microsoft.com/office/drawing/2014/main" id="{B2B0BAA9-E7F9-49D3-8E5A-724848AB0D26}"/>
              </a:ext>
            </a:extLst>
          </p:cNvPr>
          <p:cNvPicPr>
            <a:picLocks noChangeAspect="1"/>
          </p:cNvPicPr>
          <p:nvPr/>
        </p:nvPicPr>
        <p:blipFill>
          <a:blip r:embed="rId7"/>
          <a:stretch>
            <a:fillRect/>
          </a:stretch>
        </p:blipFill>
        <p:spPr>
          <a:xfrm>
            <a:off x="9305367" y="4168379"/>
            <a:ext cx="1198216" cy="481891"/>
          </a:xfrm>
          <a:prstGeom prst="rect">
            <a:avLst/>
          </a:prstGeom>
        </p:spPr>
      </p:pic>
      <p:pic>
        <p:nvPicPr>
          <p:cNvPr id="14" name="Picture 13">
            <a:extLst>
              <a:ext uri="{FF2B5EF4-FFF2-40B4-BE49-F238E27FC236}">
                <a16:creationId xmlns:a16="http://schemas.microsoft.com/office/drawing/2014/main" id="{51A8DA41-A825-44B4-90DD-72ECDF8C01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2420" y="4168576"/>
            <a:ext cx="1224264" cy="462499"/>
          </a:xfrm>
          <a:prstGeom prst="rect">
            <a:avLst/>
          </a:prstGeom>
        </p:spPr>
      </p:pic>
      <p:pic>
        <p:nvPicPr>
          <p:cNvPr id="15" name="Picture 14">
            <a:extLst>
              <a:ext uri="{FF2B5EF4-FFF2-40B4-BE49-F238E27FC236}">
                <a16:creationId xmlns:a16="http://schemas.microsoft.com/office/drawing/2014/main" id="{9EB53142-36C5-4247-B783-5339666A258F}"/>
              </a:ext>
            </a:extLst>
          </p:cNvPr>
          <p:cNvPicPr>
            <a:picLocks noChangeAspect="1"/>
          </p:cNvPicPr>
          <p:nvPr/>
        </p:nvPicPr>
        <p:blipFill>
          <a:blip r:embed="rId9"/>
          <a:stretch>
            <a:fillRect/>
          </a:stretch>
        </p:blipFill>
        <p:spPr>
          <a:xfrm>
            <a:off x="5909421" y="1653527"/>
            <a:ext cx="6129930" cy="2310887"/>
          </a:xfrm>
          <a:prstGeom prst="rect">
            <a:avLst/>
          </a:prstGeom>
        </p:spPr>
      </p:pic>
      <p:grpSp>
        <p:nvGrpSpPr>
          <p:cNvPr id="35" name="Group 34">
            <a:extLst>
              <a:ext uri="{FF2B5EF4-FFF2-40B4-BE49-F238E27FC236}">
                <a16:creationId xmlns:a16="http://schemas.microsoft.com/office/drawing/2014/main" id="{8D57F105-B7B4-47B7-9D35-9C04C7196ACB}"/>
              </a:ext>
            </a:extLst>
          </p:cNvPr>
          <p:cNvGrpSpPr/>
          <p:nvPr/>
        </p:nvGrpSpPr>
        <p:grpSpPr>
          <a:xfrm>
            <a:off x="907771" y="5082367"/>
            <a:ext cx="5001649" cy="1122873"/>
            <a:chOff x="2562895" y="1967272"/>
            <a:chExt cx="5001649" cy="1122873"/>
          </a:xfrm>
        </p:grpSpPr>
        <p:sp>
          <p:nvSpPr>
            <p:cNvPr id="36" name="Freeform 4460">
              <a:extLst>
                <a:ext uri="{FF2B5EF4-FFF2-40B4-BE49-F238E27FC236}">
                  <a16:creationId xmlns:a16="http://schemas.microsoft.com/office/drawing/2014/main" id="{F007DC9D-A428-4A87-80AC-36CBDFCC98D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7" name="TextBox 36">
              <a:extLst>
                <a:ext uri="{FF2B5EF4-FFF2-40B4-BE49-F238E27FC236}">
                  <a16:creationId xmlns:a16="http://schemas.microsoft.com/office/drawing/2014/main" id="{68999F2E-0F8B-42D2-A801-93A8FE1AC69D}"/>
                </a:ext>
              </a:extLst>
            </p:cNvPr>
            <p:cNvSpPr txBox="1"/>
            <p:nvPr/>
          </p:nvSpPr>
          <p:spPr>
            <a:xfrm>
              <a:off x="3129914" y="1982149"/>
              <a:ext cx="4434630" cy="1107996"/>
            </a:xfrm>
            <a:prstGeom prst="rect">
              <a:avLst/>
            </a:prstGeom>
            <a:noFill/>
          </p:spPr>
          <p:txBody>
            <a:bodyPr wrap="square" lIns="0" tIns="0" rIns="0" bIns="0" rtlCol="0">
              <a:spAutoFit/>
            </a:bodyPr>
            <a:lstStyle/>
            <a:p>
              <a:r>
                <a:rPr lang="en-US" sz="2400" b="1">
                  <a:latin typeface="Quicksand" pitchFamily="2" charset="0"/>
                </a:rPr>
                <a:t>Dễ dàng cho công việc quản lý source code:</a:t>
              </a:r>
              <a:r>
                <a:rPr lang="en-US" sz="2400">
                  <a:latin typeface="Quicksand" pitchFamily="2" charset="0"/>
                </a:rPr>
                <a:t> tìm lỗi và giải quyết lỗi trong thời gian ngắn. </a:t>
              </a:r>
            </a:p>
          </p:txBody>
        </p:sp>
      </p:grpSp>
    </p:spTree>
    <p:extLst>
      <p:ext uri="{BB962C8B-B14F-4D97-AF65-F5344CB8AC3E}">
        <p14:creationId xmlns:p14="http://schemas.microsoft.com/office/powerpoint/2010/main" val="250626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2" presetClass="entr" presetSubtype="2"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rapezoid 102">
            <a:extLst>
              <a:ext uri="{FF2B5EF4-FFF2-40B4-BE49-F238E27FC236}">
                <a16:creationId xmlns:a16="http://schemas.microsoft.com/office/drawing/2014/main" id="{F9EFE84E-0561-4E2A-B949-BA10E92007BD}"/>
              </a:ext>
            </a:extLst>
          </p:cNvPr>
          <p:cNvSpPr/>
          <p:nvPr/>
        </p:nvSpPr>
        <p:spPr>
          <a:xfrm>
            <a:off x="9443828" y="3132212"/>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5571786" y="3152187"/>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1895400" y="3152187"/>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DỄ DÀNG </a:t>
            </a:r>
            <a:r>
              <a:rPr lang="en-US" sz="3600" b="1">
                <a:latin typeface="+mj-lt"/>
              </a:rPr>
              <a:t>PHÂN CHIA CÔNG VIỆC</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2045354" y="3152189"/>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5721739" y="3152189"/>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E607F9C6-D3E5-4CB1-8091-EF3383B02A48}"/>
              </a:ext>
            </a:extLst>
          </p:cNvPr>
          <p:cNvSpPr/>
          <p:nvPr/>
        </p:nvSpPr>
        <p:spPr>
          <a:xfrm flipV="1">
            <a:off x="9593781" y="3132212"/>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2218899"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5895284"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86AA4F-6A4D-4E86-897B-6F5DAF24053D}"/>
              </a:ext>
            </a:extLst>
          </p:cNvPr>
          <p:cNvSpPr/>
          <p:nvPr/>
        </p:nvSpPr>
        <p:spPr>
          <a:xfrm>
            <a:off x="9767326" y="3305757"/>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0AF9157-36D3-43AE-9E8E-29A436C19D41}"/>
              </a:ext>
            </a:extLst>
          </p:cNvPr>
          <p:cNvSpPr txBox="1"/>
          <p:nvPr/>
        </p:nvSpPr>
        <p:spPr>
          <a:xfrm>
            <a:off x="1743811" y="4528353"/>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1</a:t>
            </a:r>
          </a:p>
          <a:p>
            <a:pPr algn="ctr"/>
            <a:r>
              <a:rPr lang="en-US" sz="1600" b="1">
                <a:latin typeface="Quicksand" pitchFamily="2" charset="0"/>
              </a:rPr>
              <a:t>(Nguyễn Ngọc Kha)</a:t>
            </a:r>
          </a:p>
        </p:txBody>
      </p:sp>
      <p:sp>
        <p:nvSpPr>
          <p:cNvPr id="56" name="TextBox 55">
            <a:extLst>
              <a:ext uri="{FF2B5EF4-FFF2-40B4-BE49-F238E27FC236}">
                <a16:creationId xmlns:a16="http://schemas.microsoft.com/office/drawing/2014/main" id="{6CDDBCC7-19FE-4CF9-9990-E521DA6329DD}"/>
              </a:ext>
            </a:extLst>
          </p:cNvPr>
          <p:cNvSpPr txBox="1"/>
          <p:nvPr/>
        </p:nvSpPr>
        <p:spPr>
          <a:xfrm>
            <a:off x="5378789" y="4489346"/>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2</a:t>
            </a:r>
          </a:p>
          <a:p>
            <a:pPr algn="ctr"/>
            <a:r>
              <a:rPr lang="en-US" sz="1600" b="1">
                <a:latin typeface="Quicksand" pitchFamily="2" charset="0"/>
              </a:rPr>
              <a:t>(Nguyễn S</a:t>
            </a:r>
            <a:r>
              <a:rPr lang="vi-VN" sz="1600" b="1">
                <a:latin typeface="Quicksand" pitchFamily="2" charset="0"/>
              </a:rPr>
              <a:t>ơ</a:t>
            </a:r>
            <a:r>
              <a:rPr lang="en-US" sz="1600" b="1">
                <a:latin typeface="Quicksand" pitchFamily="2" charset="0"/>
              </a:rPr>
              <a:t>n Hải)</a:t>
            </a:r>
          </a:p>
        </p:txBody>
      </p:sp>
      <p:sp>
        <p:nvSpPr>
          <p:cNvPr id="60" name="TextBox 59">
            <a:extLst>
              <a:ext uri="{FF2B5EF4-FFF2-40B4-BE49-F238E27FC236}">
                <a16:creationId xmlns:a16="http://schemas.microsoft.com/office/drawing/2014/main" id="{5D54C8A5-0968-4FC7-BEDF-6272C07FAA63}"/>
              </a:ext>
            </a:extLst>
          </p:cNvPr>
          <p:cNvSpPr txBox="1"/>
          <p:nvPr/>
        </p:nvSpPr>
        <p:spPr>
          <a:xfrm>
            <a:off x="8836034" y="4474671"/>
            <a:ext cx="2807001" cy="492443"/>
          </a:xfrm>
          <a:prstGeom prst="rect">
            <a:avLst/>
          </a:prstGeom>
          <a:noFill/>
        </p:spPr>
        <p:txBody>
          <a:bodyPr wrap="square" lIns="0" tIns="0" rIns="0" bIns="0" rtlCol="0" anchor="t">
            <a:spAutoFit/>
          </a:bodyPr>
          <a:lstStyle/>
          <a:p>
            <a:pPr algn="ctr"/>
            <a:r>
              <a:rPr lang="en-US" sz="1600" b="1">
                <a:latin typeface="Quicksand" pitchFamily="2" charset="0"/>
              </a:rPr>
              <a:t>Module 3</a:t>
            </a:r>
          </a:p>
          <a:p>
            <a:pPr algn="ctr"/>
            <a:r>
              <a:rPr lang="en-US" sz="1600" b="1">
                <a:latin typeface="Quicksand" pitchFamily="2" charset="0"/>
              </a:rPr>
              <a:t>(Nguyễn Thị Hoàng Oanh)</a:t>
            </a:r>
          </a:p>
        </p:txBody>
      </p:sp>
      <p:grpSp>
        <p:nvGrpSpPr>
          <p:cNvPr id="72" name="Group 71">
            <a:extLst>
              <a:ext uri="{FF2B5EF4-FFF2-40B4-BE49-F238E27FC236}">
                <a16:creationId xmlns:a16="http://schemas.microsoft.com/office/drawing/2014/main" id="{BFFB22BE-127E-4100-B6E4-22DF1BD7F6F0}"/>
              </a:ext>
            </a:extLst>
          </p:cNvPr>
          <p:cNvGrpSpPr/>
          <p:nvPr/>
        </p:nvGrpSpPr>
        <p:grpSpPr>
          <a:xfrm>
            <a:off x="2485093" y="3635500"/>
            <a:ext cx="380334" cy="331736"/>
            <a:chOff x="9312275" y="5386388"/>
            <a:chExt cx="285750" cy="249238"/>
          </a:xfrm>
          <a:solidFill>
            <a:schemeClr val="accent3">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4FF238F6-9B4C-4C69-AAB0-EB738F38E158}"/>
              </a:ext>
            </a:extLst>
          </p:cNvPr>
          <p:cNvGrpSpPr/>
          <p:nvPr/>
        </p:nvGrpSpPr>
        <p:grpSpPr>
          <a:xfrm>
            <a:off x="6167552" y="3596956"/>
            <a:ext cx="368186" cy="370278"/>
            <a:chOff x="6450013" y="5349875"/>
            <a:chExt cx="279399" cy="280988"/>
          </a:xfrm>
          <a:solidFill>
            <a:schemeClr val="accent1">
              <a:lumMod val="75000"/>
            </a:schemeClr>
          </a:solidFill>
        </p:grpSpPr>
        <p:sp>
          <p:nvSpPr>
            <p:cNvPr id="85" name="Freeform 3673">
              <a:extLst>
                <a:ext uri="{FF2B5EF4-FFF2-40B4-BE49-F238E27FC236}">
                  <a16:creationId xmlns:a16="http://schemas.microsoft.com/office/drawing/2014/main" id="{9A520C00-24EA-4D08-BAFC-70CB343A59E0}"/>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74">
              <a:extLst>
                <a:ext uri="{FF2B5EF4-FFF2-40B4-BE49-F238E27FC236}">
                  <a16:creationId xmlns:a16="http://schemas.microsoft.com/office/drawing/2014/main" id="{92549085-FAF5-440C-B998-EA033A3D5F2D}"/>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E5B2DDC0-FC5B-488E-82A5-29C43793487D}"/>
              </a:ext>
            </a:extLst>
          </p:cNvPr>
          <p:cNvGrpSpPr/>
          <p:nvPr/>
        </p:nvGrpSpPr>
        <p:grpSpPr>
          <a:xfrm>
            <a:off x="10032463" y="3570894"/>
            <a:ext cx="382448" cy="382448"/>
            <a:chOff x="7021513" y="5349875"/>
            <a:chExt cx="287337" cy="287338"/>
          </a:xfrm>
          <a:solidFill>
            <a:schemeClr val="accent3">
              <a:lumMod val="40000"/>
              <a:lumOff val="60000"/>
            </a:schemeClr>
          </a:solidFill>
        </p:grpSpPr>
        <p:sp>
          <p:nvSpPr>
            <p:cNvPr id="88" name="Freeform 3675">
              <a:extLst>
                <a:ext uri="{FF2B5EF4-FFF2-40B4-BE49-F238E27FC236}">
                  <a16:creationId xmlns:a16="http://schemas.microsoft.com/office/drawing/2014/main" id="{8F0CEDFE-5EE9-4674-8AC1-D7796A5065CF}"/>
                </a:ext>
              </a:extLst>
            </p:cNvPr>
            <p:cNvSpPr>
              <a:spLocks/>
            </p:cNvSpPr>
            <p:nvPr/>
          </p:nvSpPr>
          <p:spPr bwMode="auto">
            <a:xfrm>
              <a:off x="7021513" y="5349875"/>
              <a:ext cx="180975" cy="238125"/>
            </a:xfrm>
            <a:custGeom>
              <a:avLst/>
              <a:gdLst>
                <a:gd name="T0" fmla="*/ 412 w 456"/>
                <a:gd name="T1" fmla="*/ 384 h 602"/>
                <a:gd name="T2" fmla="*/ 376 w 456"/>
                <a:gd name="T3" fmla="*/ 370 h 602"/>
                <a:gd name="T4" fmla="*/ 361 w 456"/>
                <a:gd name="T5" fmla="*/ 307 h 602"/>
                <a:gd name="T6" fmla="*/ 379 w 456"/>
                <a:gd name="T7" fmla="*/ 288 h 602"/>
                <a:gd name="T8" fmla="*/ 397 w 456"/>
                <a:gd name="T9" fmla="*/ 252 h 602"/>
                <a:gd name="T10" fmla="*/ 406 w 456"/>
                <a:gd name="T11" fmla="*/ 214 h 602"/>
                <a:gd name="T12" fmla="*/ 415 w 456"/>
                <a:gd name="T13" fmla="*/ 202 h 602"/>
                <a:gd name="T14" fmla="*/ 420 w 456"/>
                <a:gd name="T15" fmla="*/ 183 h 602"/>
                <a:gd name="T16" fmla="*/ 416 w 456"/>
                <a:gd name="T17" fmla="*/ 152 h 602"/>
                <a:gd name="T18" fmla="*/ 412 w 456"/>
                <a:gd name="T19" fmla="*/ 121 h 602"/>
                <a:gd name="T20" fmla="*/ 420 w 456"/>
                <a:gd name="T21" fmla="*/ 78 h 602"/>
                <a:gd name="T22" fmla="*/ 415 w 456"/>
                <a:gd name="T23" fmla="*/ 45 h 602"/>
                <a:gd name="T24" fmla="*/ 402 w 456"/>
                <a:gd name="T25" fmla="*/ 27 h 602"/>
                <a:gd name="T26" fmla="*/ 383 w 456"/>
                <a:gd name="T27" fmla="*/ 15 h 602"/>
                <a:gd name="T28" fmla="*/ 342 w 456"/>
                <a:gd name="T29" fmla="*/ 3 h 602"/>
                <a:gd name="T30" fmla="*/ 291 w 456"/>
                <a:gd name="T31" fmla="*/ 0 h 602"/>
                <a:gd name="T32" fmla="*/ 245 w 456"/>
                <a:gd name="T33" fmla="*/ 9 h 602"/>
                <a:gd name="T34" fmla="*/ 213 w 456"/>
                <a:gd name="T35" fmla="*/ 27 h 602"/>
                <a:gd name="T36" fmla="*/ 202 w 456"/>
                <a:gd name="T37" fmla="*/ 42 h 602"/>
                <a:gd name="T38" fmla="*/ 181 w 456"/>
                <a:gd name="T39" fmla="*/ 44 h 602"/>
                <a:gd name="T40" fmla="*/ 163 w 456"/>
                <a:gd name="T41" fmla="*/ 56 h 602"/>
                <a:gd name="T42" fmla="*/ 154 w 456"/>
                <a:gd name="T43" fmla="*/ 87 h 602"/>
                <a:gd name="T44" fmla="*/ 164 w 456"/>
                <a:gd name="T45" fmla="*/ 138 h 602"/>
                <a:gd name="T46" fmla="*/ 159 w 456"/>
                <a:gd name="T47" fmla="*/ 144 h 602"/>
                <a:gd name="T48" fmla="*/ 150 w 456"/>
                <a:gd name="T49" fmla="*/ 162 h 602"/>
                <a:gd name="T50" fmla="*/ 149 w 456"/>
                <a:gd name="T51" fmla="*/ 184 h 602"/>
                <a:gd name="T52" fmla="*/ 154 w 456"/>
                <a:gd name="T53" fmla="*/ 201 h 602"/>
                <a:gd name="T54" fmla="*/ 163 w 456"/>
                <a:gd name="T55" fmla="*/ 214 h 602"/>
                <a:gd name="T56" fmla="*/ 169 w 456"/>
                <a:gd name="T57" fmla="*/ 237 h 602"/>
                <a:gd name="T58" fmla="*/ 180 w 456"/>
                <a:gd name="T59" fmla="*/ 271 h 602"/>
                <a:gd name="T60" fmla="*/ 203 w 456"/>
                <a:gd name="T61" fmla="*/ 306 h 602"/>
                <a:gd name="T62" fmla="*/ 216 w 456"/>
                <a:gd name="T63" fmla="*/ 364 h 602"/>
                <a:gd name="T64" fmla="*/ 171 w 456"/>
                <a:gd name="T65" fmla="*/ 381 h 602"/>
                <a:gd name="T66" fmla="*/ 107 w 456"/>
                <a:gd name="T67" fmla="*/ 401 h 602"/>
                <a:gd name="T68" fmla="*/ 46 w 456"/>
                <a:gd name="T69" fmla="*/ 428 h 602"/>
                <a:gd name="T70" fmla="*/ 22 w 456"/>
                <a:gd name="T71" fmla="*/ 449 h 602"/>
                <a:gd name="T72" fmla="*/ 10 w 456"/>
                <a:gd name="T73" fmla="*/ 479 h 602"/>
                <a:gd name="T74" fmla="*/ 2 w 456"/>
                <a:gd name="T75" fmla="*/ 540 h 602"/>
                <a:gd name="T76" fmla="*/ 1 w 456"/>
                <a:gd name="T77" fmla="*/ 594 h 602"/>
                <a:gd name="T78" fmla="*/ 11 w 456"/>
                <a:gd name="T79" fmla="*/ 602 h 602"/>
                <a:gd name="T80" fmla="*/ 374 w 456"/>
                <a:gd name="T81" fmla="*/ 559 h 602"/>
                <a:gd name="T82" fmla="*/ 366 w 456"/>
                <a:gd name="T83" fmla="*/ 528 h 602"/>
                <a:gd name="T84" fmla="*/ 367 w 456"/>
                <a:gd name="T85" fmla="*/ 494 h 602"/>
                <a:gd name="T86" fmla="*/ 377 w 456"/>
                <a:gd name="T87" fmla="*/ 463 h 602"/>
                <a:gd name="T88" fmla="*/ 393 w 456"/>
                <a:gd name="T89" fmla="*/ 437 h 602"/>
                <a:gd name="T90" fmla="*/ 413 w 456"/>
                <a:gd name="T91" fmla="*/ 418 h 602"/>
                <a:gd name="T92" fmla="*/ 438 w 456"/>
                <a:gd name="T93" fmla="*/ 40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6" h="602">
                  <a:moveTo>
                    <a:pt x="456" y="399"/>
                  </a:moveTo>
                  <a:lnTo>
                    <a:pt x="424" y="388"/>
                  </a:lnTo>
                  <a:lnTo>
                    <a:pt x="412" y="384"/>
                  </a:lnTo>
                  <a:lnTo>
                    <a:pt x="401" y="379"/>
                  </a:lnTo>
                  <a:lnTo>
                    <a:pt x="389" y="375"/>
                  </a:lnTo>
                  <a:lnTo>
                    <a:pt x="376" y="370"/>
                  </a:lnTo>
                  <a:lnTo>
                    <a:pt x="368" y="368"/>
                  </a:lnTo>
                  <a:lnTo>
                    <a:pt x="361" y="364"/>
                  </a:lnTo>
                  <a:lnTo>
                    <a:pt x="361" y="307"/>
                  </a:lnTo>
                  <a:lnTo>
                    <a:pt x="366" y="302"/>
                  </a:lnTo>
                  <a:lnTo>
                    <a:pt x="372"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2" y="27"/>
                  </a:lnTo>
                  <a:lnTo>
                    <a:pt x="397" y="24"/>
                  </a:lnTo>
                  <a:lnTo>
                    <a:pt x="390" y="18"/>
                  </a:lnTo>
                  <a:lnTo>
                    <a:pt x="383" y="15"/>
                  </a:lnTo>
                  <a:lnTo>
                    <a:pt x="376" y="12"/>
                  </a:lnTo>
                  <a:lnTo>
                    <a:pt x="359" y="7"/>
                  </a:lnTo>
                  <a:lnTo>
                    <a:pt x="342" y="3"/>
                  </a:lnTo>
                  <a:lnTo>
                    <a:pt x="325" y="0"/>
                  </a:lnTo>
                  <a:lnTo>
                    <a:pt x="307" y="0"/>
                  </a:lnTo>
                  <a:lnTo>
                    <a:pt x="291" y="0"/>
                  </a:lnTo>
                  <a:lnTo>
                    <a:pt x="276" y="2"/>
                  </a:lnTo>
                  <a:lnTo>
                    <a:pt x="261" y="6"/>
                  </a:lnTo>
                  <a:lnTo>
                    <a:pt x="245" y="9"/>
                  </a:lnTo>
                  <a:lnTo>
                    <a:pt x="231" y="16"/>
                  </a:lnTo>
                  <a:lnTo>
                    <a:pt x="218" y="22"/>
                  </a:lnTo>
                  <a:lnTo>
                    <a:pt x="213" y="27"/>
                  </a:lnTo>
                  <a:lnTo>
                    <a:pt x="209" y="31"/>
                  </a:lnTo>
                  <a:lnTo>
                    <a:pt x="204" y="36"/>
                  </a:lnTo>
                  <a:lnTo>
                    <a:pt x="202" y="42"/>
                  </a:lnTo>
                  <a:lnTo>
                    <a:pt x="194" y="42"/>
                  </a:lnTo>
                  <a:lnTo>
                    <a:pt x="187" y="43"/>
                  </a:lnTo>
                  <a:lnTo>
                    <a:pt x="181" y="44"/>
                  </a:lnTo>
                  <a:lnTo>
                    <a:pt x="176" y="45"/>
                  </a:lnTo>
                  <a:lnTo>
                    <a:pt x="168" y="51"/>
                  </a:lnTo>
                  <a:lnTo>
                    <a:pt x="163" y="56"/>
                  </a:lnTo>
                  <a:lnTo>
                    <a:pt x="158" y="65"/>
                  </a:lnTo>
                  <a:lnTo>
                    <a:pt x="155" y="75"/>
                  </a:lnTo>
                  <a:lnTo>
                    <a:pt x="154"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7" y="206"/>
                  </a:lnTo>
                  <a:lnTo>
                    <a:pt x="159" y="210"/>
                  </a:lnTo>
                  <a:lnTo>
                    <a:pt x="163" y="214"/>
                  </a:lnTo>
                  <a:lnTo>
                    <a:pt x="167" y="216"/>
                  </a:lnTo>
                  <a:lnTo>
                    <a:pt x="168" y="227"/>
                  </a:lnTo>
                  <a:lnTo>
                    <a:pt x="169" y="237"/>
                  </a:lnTo>
                  <a:lnTo>
                    <a:pt x="171" y="246"/>
                  </a:lnTo>
                  <a:lnTo>
                    <a:pt x="173" y="255"/>
                  </a:lnTo>
                  <a:lnTo>
                    <a:pt x="180" y="271"/>
                  </a:lnTo>
                  <a:lnTo>
                    <a:pt x="187" y="286"/>
                  </a:lnTo>
                  <a:lnTo>
                    <a:pt x="195" y="297"/>
                  </a:lnTo>
                  <a:lnTo>
                    <a:pt x="203" y="306"/>
                  </a:lnTo>
                  <a:lnTo>
                    <a:pt x="211" y="314"/>
                  </a:lnTo>
                  <a:lnTo>
                    <a:pt x="216" y="319"/>
                  </a:lnTo>
                  <a:lnTo>
                    <a:pt x="216" y="364"/>
                  </a:lnTo>
                  <a:lnTo>
                    <a:pt x="202" y="369"/>
                  </a:lnTo>
                  <a:lnTo>
                    <a:pt x="186" y="375"/>
                  </a:lnTo>
                  <a:lnTo>
                    <a:pt x="171" y="381"/>
                  </a:lnTo>
                  <a:lnTo>
                    <a:pt x="155" y="384"/>
                  </a:lnTo>
                  <a:lnTo>
                    <a:pt x="130" y="393"/>
                  </a:lnTo>
                  <a:lnTo>
                    <a:pt x="107"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8" y="600"/>
                  </a:lnTo>
                  <a:lnTo>
                    <a:pt x="11" y="602"/>
                  </a:lnTo>
                  <a:lnTo>
                    <a:pt x="395" y="602"/>
                  </a:lnTo>
                  <a:lnTo>
                    <a:pt x="383" y="581"/>
                  </a:lnTo>
                  <a:lnTo>
                    <a:pt x="374" y="559"/>
                  </a:lnTo>
                  <a:lnTo>
                    <a:pt x="371" y="549"/>
                  </a:lnTo>
                  <a:lnTo>
                    <a:pt x="368" y="539"/>
                  </a:lnTo>
                  <a:lnTo>
                    <a:pt x="366" y="528"/>
                  </a:lnTo>
                  <a:lnTo>
                    <a:pt x="366" y="518"/>
                  </a:lnTo>
                  <a:lnTo>
                    <a:pt x="366" y="505"/>
                  </a:lnTo>
                  <a:lnTo>
                    <a:pt x="367" y="494"/>
                  </a:lnTo>
                  <a:lnTo>
                    <a:pt x="370" y="483"/>
                  </a:lnTo>
                  <a:lnTo>
                    <a:pt x="374" y="473"/>
                  </a:lnTo>
                  <a:lnTo>
                    <a:pt x="377" y="463"/>
                  </a:lnTo>
                  <a:lnTo>
                    <a:pt x="381" y="454"/>
                  </a:lnTo>
                  <a:lnTo>
                    <a:pt x="388" y="445"/>
                  </a:lnTo>
                  <a:lnTo>
                    <a:pt x="393" y="437"/>
                  </a:lnTo>
                  <a:lnTo>
                    <a:pt x="399" y="431"/>
                  </a:lnTo>
                  <a:lnTo>
                    <a:pt x="407" y="424"/>
                  </a:lnTo>
                  <a:lnTo>
                    <a:pt x="413" y="418"/>
                  </a:lnTo>
                  <a:lnTo>
                    <a:pt x="422" y="413"/>
                  </a:lnTo>
                  <a:lnTo>
                    <a:pt x="430" y="409"/>
                  </a:lnTo>
                  <a:lnTo>
                    <a:pt x="438" y="405"/>
                  </a:lnTo>
                  <a:lnTo>
                    <a:pt x="447" y="401"/>
                  </a:lnTo>
                  <a:lnTo>
                    <a:pt x="45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676">
              <a:extLst>
                <a:ext uri="{FF2B5EF4-FFF2-40B4-BE49-F238E27FC236}">
                  <a16:creationId xmlns:a16="http://schemas.microsoft.com/office/drawing/2014/main" id="{4E78BD5B-DFBA-44E1-A4D6-EAA48F466D6A}"/>
                </a:ext>
              </a:extLst>
            </p:cNvPr>
            <p:cNvSpPr>
              <a:spLocks/>
            </p:cNvSpPr>
            <p:nvPr/>
          </p:nvSpPr>
          <p:spPr bwMode="auto">
            <a:xfrm>
              <a:off x="7177088" y="5516563"/>
              <a:ext cx="131762" cy="120650"/>
            </a:xfrm>
            <a:custGeom>
              <a:avLst/>
              <a:gdLst>
                <a:gd name="T0" fmla="*/ 238 w 330"/>
                <a:gd name="T1" fmla="*/ 0 h 304"/>
                <a:gd name="T2" fmla="*/ 233 w 330"/>
                <a:gd name="T3" fmla="*/ 2 h 304"/>
                <a:gd name="T4" fmla="*/ 228 w 330"/>
                <a:gd name="T5" fmla="*/ 2 h 304"/>
                <a:gd name="T6" fmla="*/ 221 w 330"/>
                <a:gd name="T7" fmla="*/ 4 h 304"/>
                <a:gd name="T8" fmla="*/ 217 w 330"/>
                <a:gd name="T9" fmla="*/ 6 h 304"/>
                <a:gd name="T10" fmla="*/ 211 w 330"/>
                <a:gd name="T11" fmla="*/ 7 h 304"/>
                <a:gd name="T12" fmla="*/ 206 w 330"/>
                <a:gd name="T13" fmla="*/ 9 h 304"/>
                <a:gd name="T14" fmla="*/ 202 w 330"/>
                <a:gd name="T15" fmla="*/ 13 h 304"/>
                <a:gd name="T16" fmla="*/ 197 w 330"/>
                <a:gd name="T17" fmla="*/ 16 h 304"/>
                <a:gd name="T18" fmla="*/ 192 w 330"/>
                <a:gd name="T19" fmla="*/ 20 h 304"/>
                <a:gd name="T20" fmla="*/ 184 w 330"/>
                <a:gd name="T21" fmla="*/ 26 h 304"/>
                <a:gd name="T22" fmla="*/ 171 w 330"/>
                <a:gd name="T23" fmla="*/ 43 h 304"/>
                <a:gd name="T24" fmla="*/ 160 w 330"/>
                <a:gd name="T25" fmla="*/ 43 h 304"/>
                <a:gd name="T26" fmla="*/ 147 w 330"/>
                <a:gd name="T27" fmla="*/ 26 h 304"/>
                <a:gd name="T28" fmla="*/ 127 w 330"/>
                <a:gd name="T29" fmla="*/ 12 h 304"/>
                <a:gd name="T30" fmla="*/ 102 w 330"/>
                <a:gd name="T31" fmla="*/ 2 h 304"/>
                <a:gd name="T32" fmla="*/ 77 w 330"/>
                <a:gd name="T33" fmla="*/ 2 h 304"/>
                <a:gd name="T34" fmla="*/ 56 w 330"/>
                <a:gd name="T35" fmla="*/ 8 h 304"/>
                <a:gd name="T36" fmla="*/ 35 w 330"/>
                <a:gd name="T37" fmla="*/ 20 h 304"/>
                <a:gd name="T38" fmla="*/ 18 w 330"/>
                <a:gd name="T39" fmla="*/ 38 h 304"/>
                <a:gd name="T40" fmla="*/ 7 w 330"/>
                <a:gd name="T41" fmla="*/ 59 h 304"/>
                <a:gd name="T42" fmla="*/ 0 w 330"/>
                <a:gd name="T43" fmla="*/ 84 h 304"/>
                <a:gd name="T44" fmla="*/ 0 w 330"/>
                <a:gd name="T45" fmla="*/ 110 h 304"/>
                <a:gd name="T46" fmla="*/ 7 w 330"/>
                <a:gd name="T47" fmla="*/ 133 h 304"/>
                <a:gd name="T48" fmla="*/ 18 w 330"/>
                <a:gd name="T49" fmla="*/ 157 h 304"/>
                <a:gd name="T50" fmla="*/ 35 w 330"/>
                <a:gd name="T51" fmla="*/ 182 h 304"/>
                <a:gd name="T52" fmla="*/ 45 w 330"/>
                <a:gd name="T53" fmla="*/ 196 h 304"/>
                <a:gd name="T54" fmla="*/ 50 w 330"/>
                <a:gd name="T55" fmla="*/ 201 h 304"/>
                <a:gd name="T56" fmla="*/ 67 w 330"/>
                <a:gd name="T57" fmla="*/ 220 h 304"/>
                <a:gd name="T58" fmla="*/ 97 w 330"/>
                <a:gd name="T59" fmla="*/ 250 h 304"/>
                <a:gd name="T60" fmla="*/ 135 w 330"/>
                <a:gd name="T61" fmla="*/ 283 h 304"/>
                <a:gd name="T62" fmla="*/ 156 w 330"/>
                <a:gd name="T63" fmla="*/ 300 h 304"/>
                <a:gd name="T64" fmla="*/ 158 w 330"/>
                <a:gd name="T65" fmla="*/ 301 h 304"/>
                <a:gd name="T66" fmla="*/ 162 w 330"/>
                <a:gd name="T67" fmla="*/ 304 h 304"/>
                <a:gd name="T68" fmla="*/ 169 w 330"/>
                <a:gd name="T69" fmla="*/ 304 h 304"/>
                <a:gd name="T70" fmla="*/ 172 w 330"/>
                <a:gd name="T71" fmla="*/ 301 h 304"/>
                <a:gd name="T72" fmla="*/ 175 w 330"/>
                <a:gd name="T73" fmla="*/ 300 h 304"/>
                <a:gd name="T74" fmla="*/ 196 w 330"/>
                <a:gd name="T75" fmla="*/ 283 h 304"/>
                <a:gd name="T76" fmla="*/ 234 w 330"/>
                <a:gd name="T77" fmla="*/ 250 h 304"/>
                <a:gd name="T78" fmla="*/ 264 w 330"/>
                <a:gd name="T79" fmla="*/ 220 h 304"/>
                <a:gd name="T80" fmla="*/ 280 w 330"/>
                <a:gd name="T81" fmla="*/ 201 h 304"/>
                <a:gd name="T82" fmla="*/ 285 w 330"/>
                <a:gd name="T83" fmla="*/ 196 h 304"/>
                <a:gd name="T84" fmla="*/ 302 w 330"/>
                <a:gd name="T85" fmla="*/ 174 h 304"/>
                <a:gd name="T86" fmla="*/ 320 w 330"/>
                <a:gd name="T87" fmla="*/ 142 h 304"/>
                <a:gd name="T88" fmla="*/ 328 w 330"/>
                <a:gd name="T89" fmla="*/ 121 h 304"/>
                <a:gd name="T90" fmla="*/ 329 w 330"/>
                <a:gd name="T91" fmla="*/ 111 h 304"/>
                <a:gd name="T92" fmla="*/ 330 w 330"/>
                <a:gd name="T93" fmla="*/ 103 h 304"/>
                <a:gd name="T94" fmla="*/ 330 w 330"/>
                <a:gd name="T95" fmla="*/ 86 h 304"/>
                <a:gd name="T96" fmla="*/ 327 w 330"/>
                <a:gd name="T97" fmla="*/ 66 h 304"/>
                <a:gd name="T98" fmla="*/ 319 w 330"/>
                <a:gd name="T99" fmla="*/ 48 h 304"/>
                <a:gd name="T100" fmla="*/ 309 w 330"/>
                <a:gd name="T101" fmla="*/ 33 h 304"/>
                <a:gd name="T102" fmla="*/ 297 w 330"/>
                <a:gd name="T103" fmla="*/ 21 h 304"/>
                <a:gd name="T104" fmla="*/ 283 w 330"/>
                <a:gd name="T105" fmla="*/ 11 h 304"/>
                <a:gd name="T106" fmla="*/ 267 w 330"/>
                <a:gd name="T107" fmla="*/ 4 h 304"/>
                <a:gd name="T108" fmla="*/ 251 w 330"/>
                <a:gd name="T109"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 h="304">
                  <a:moveTo>
                    <a:pt x="243" y="0"/>
                  </a:moveTo>
                  <a:lnTo>
                    <a:pt x="238" y="0"/>
                  </a:lnTo>
                  <a:lnTo>
                    <a:pt x="233" y="2"/>
                  </a:lnTo>
                  <a:lnTo>
                    <a:pt x="233" y="2"/>
                  </a:lnTo>
                  <a:lnTo>
                    <a:pt x="233" y="2"/>
                  </a:lnTo>
                  <a:lnTo>
                    <a:pt x="228" y="2"/>
                  </a:lnTo>
                  <a:lnTo>
                    <a:pt x="222" y="3"/>
                  </a:lnTo>
                  <a:lnTo>
                    <a:pt x="221" y="4"/>
                  </a:lnTo>
                  <a:lnTo>
                    <a:pt x="221" y="4"/>
                  </a:lnTo>
                  <a:lnTo>
                    <a:pt x="217" y="6"/>
                  </a:lnTo>
                  <a:lnTo>
                    <a:pt x="212" y="7"/>
                  </a:lnTo>
                  <a:lnTo>
                    <a:pt x="211" y="7"/>
                  </a:lnTo>
                  <a:lnTo>
                    <a:pt x="211" y="8"/>
                  </a:lnTo>
                  <a:lnTo>
                    <a:pt x="206" y="9"/>
                  </a:lnTo>
                  <a:lnTo>
                    <a:pt x="202" y="12"/>
                  </a:lnTo>
                  <a:lnTo>
                    <a:pt x="202" y="13"/>
                  </a:lnTo>
                  <a:lnTo>
                    <a:pt x="201" y="13"/>
                  </a:lnTo>
                  <a:lnTo>
                    <a:pt x="197" y="16"/>
                  </a:lnTo>
                  <a:lnTo>
                    <a:pt x="192" y="18"/>
                  </a:lnTo>
                  <a:lnTo>
                    <a:pt x="192" y="20"/>
                  </a:lnTo>
                  <a:lnTo>
                    <a:pt x="190" y="20"/>
                  </a:lnTo>
                  <a:lnTo>
                    <a:pt x="184" y="26"/>
                  </a:lnTo>
                  <a:lnTo>
                    <a:pt x="178" y="34"/>
                  </a:lnTo>
                  <a:lnTo>
                    <a:pt x="171" y="43"/>
                  </a:lnTo>
                  <a:lnTo>
                    <a:pt x="166" y="53"/>
                  </a:lnTo>
                  <a:lnTo>
                    <a:pt x="160" y="43"/>
                  </a:lnTo>
                  <a:lnTo>
                    <a:pt x="153" y="34"/>
                  </a:lnTo>
                  <a:lnTo>
                    <a:pt x="147" y="26"/>
                  </a:lnTo>
                  <a:lnTo>
                    <a:pt x="140" y="20"/>
                  </a:lnTo>
                  <a:lnTo>
                    <a:pt x="127" y="12"/>
                  </a:lnTo>
                  <a:lnTo>
                    <a:pt x="116" y="6"/>
                  </a:lnTo>
                  <a:lnTo>
                    <a:pt x="102" y="2"/>
                  </a:lnTo>
                  <a:lnTo>
                    <a:pt x="88" y="0"/>
                  </a:lnTo>
                  <a:lnTo>
                    <a:pt x="77" y="2"/>
                  </a:lnTo>
                  <a:lnTo>
                    <a:pt x="66" y="4"/>
                  </a:lnTo>
                  <a:lnTo>
                    <a:pt x="56" y="8"/>
                  </a:lnTo>
                  <a:lnTo>
                    <a:pt x="45" y="13"/>
                  </a:lnTo>
                  <a:lnTo>
                    <a:pt x="35" y="20"/>
                  </a:lnTo>
                  <a:lnTo>
                    <a:pt x="26" y="27"/>
                  </a:lnTo>
                  <a:lnTo>
                    <a:pt x="18" y="38"/>
                  </a:lnTo>
                  <a:lnTo>
                    <a:pt x="12" y="48"/>
                  </a:lnTo>
                  <a:lnTo>
                    <a:pt x="7" y="59"/>
                  </a:lnTo>
                  <a:lnTo>
                    <a:pt x="3" y="71"/>
                  </a:lnTo>
                  <a:lnTo>
                    <a:pt x="0" y="84"/>
                  </a:lnTo>
                  <a:lnTo>
                    <a:pt x="0" y="98"/>
                  </a:lnTo>
                  <a:lnTo>
                    <a:pt x="0" y="110"/>
                  </a:lnTo>
                  <a:lnTo>
                    <a:pt x="3" y="121"/>
                  </a:lnTo>
                  <a:lnTo>
                    <a:pt x="7" y="133"/>
                  </a:lnTo>
                  <a:lnTo>
                    <a:pt x="12" y="146"/>
                  </a:lnTo>
                  <a:lnTo>
                    <a:pt x="18" y="157"/>
                  </a:lnTo>
                  <a:lnTo>
                    <a:pt x="26" y="170"/>
                  </a:lnTo>
                  <a:lnTo>
                    <a:pt x="35" y="182"/>
                  </a:lnTo>
                  <a:lnTo>
                    <a:pt x="44" y="194"/>
                  </a:lnTo>
                  <a:lnTo>
                    <a:pt x="45" y="196"/>
                  </a:lnTo>
                  <a:lnTo>
                    <a:pt x="47" y="198"/>
                  </a:lnTo>
                  <a:lnTo>
                    <a:pt x="50" y="201"/>
                  </a:lnTo>
                  <a:lnTo>
                    <a:pt x="53" y="205"/>
                  </a:lnTo>
                  <a:lnTo>
                    <a:pt x="67" y="220"/>
                  </a:lnTo>
                  <a:lnTo>
                    <a:pt x="81" y="235"/>
                  </a:lnTo>
                  <a:lnTo>
                    <a:pt x="97" y="250"/>
                  </a:lnTo>
                  <a:lnTo>
                    <a:pt x="111" y="262"/>
                  </a:lnTo>
                  <a:lnTo>
                    <a:pt x="135" y="283"/>
                  </a:lnTo>
                  <a:lnTo>
                    <a:pt x="152" y="297"/>
                  </a:lnTo>
                  <a:lnTo>
                    <a:pt x="156" y="300"/>
                  </a:lnTo>
                  <a:lnTo>
                    <a:pt x="158" y="301"/>
                  </a:lnTo>
                  <a:lnTo>
                    <a:pt x="158" y="301"/>
                  </a:lnTo>
                  <a:lnTo>
                    <a:pt x="158" y="301"/>
                  </a:lnTo>
                  <a:lnTo>
                    <a:pt x="162" y="304"/>
                  </a:lnTo>
                  <a:lnTo>
                    <a:pt x="166" y="304"/>
                  </a:lnTo>
                  <a:lnTo>
                    <a:pt x="169" y="304"/>
                  </a:lnTo>
                  <a:lnTo>
                    <a:pt x="172" y="301"/>
                  </a:lnTo>
                  <a:lnTo>
                    <a:pt x="172" y="301"/>
                  </a:lnTo>
                  <a:lnTo>
                    <a:pt x="172" y="301"/>
                  </a:lnTo>
                  <a:lnTo>
                    <a:pt x="175" y="300"/>
                  </a:lnTo>
                  <a:lnTo>
                    <a:pt x="179" y="297"/>
                  </a:lnTo>
                  <a:lnTo>
                    <a:pt x="196" y="283"/>
                  </a:lnTo>
                  <a:lnTo>
                    <a:pt x="220" y="262"/>
                  </a:lnTo>
                  <a:lnTo>
                    <a:pt x="234" y="250"/>
                  </a:lnTo>
                  <a:lnTo>
                    <a:pt x="249" y="235"/>
                  </a:lnTo>
                  <a:lnTo>
                    <a:pt x="264" y="220"/>
                  </a:lnTo>
                  <a:lnTo>
                    <a:pt x="278" y="205"/>
                  </a:lnTo>
                  <a:lnTo>
                    <a:pt x="280" y="201"/>
                  </a:lnTo>
                  <a:lnTo>
                    <a:pt x="284" y="198"/>
                  </a:lnTo>
                  <a:lnTo>
                    <a:pt x="285" y="196"/>
                  </a:lnTo>
                  <a:lnTo>
                    <a:pt x="287" y="194"/>
                  </a:lnTo>
                  <a:lnTo>
                    <a:pt x="302" y="174"/>
                  </a:lnTo>
                  <a:lnTo>
                    <a:pt x="315" y="152"/>
                  </a:lnTo>
                  <a:lnTo>
                    <a:pt x="320" y="142"/>
                  </a:lnTo>
                  <a:lnTo>
                    <a:pt x="324" y="131"/>
                  </a:lnTo>
                  <a:lnTo>
                    <a:pt x="328" y="121"/>
                  </a:lnTo>
                  <a:lnTo>
                    <a:pt x="329" y="112"/>
                  </a:lnTo>
                  <a:lnTo>
                    <a:pt x="329" y="111"/>
                  </a:lnTo>
                  <a:lnTo>
                    <a:pt x="330" y="110"/>
                  </a:lnTo>
                  <a:lnTo>
                    <a:pt x="330" y="103"/>
                  </a:lnTo>
                  <a:lnTo>
                    <a:pt x="330" y="98"/>
                  </a:lnTo>
                  <a:lnTo>
                    <a:pt x="330" y="86"/>
                  </a:lnTo>
                  <a:lnTo>
                    <a:pt x="329" y="76"/>
                  </a:lnTo>
                  <a:lnTo>
                    <a:pt x="327" y="66"/>
                  </a:lnTo>
                  <a:lnTo>
                    <a:pt x="323" y="57"/>
                  </a:lnTo>
                  <a:lnTo>
                    <a:pt x="319" y="48"/>
                  </a:lnTo>
                  <a:lnTo>
                    <a:pt x="315" y="40"/>
                  </a:lnTo>
                  <a:lnTo>
                    <a:pt x="309" y="33"/>
                  </a:lnTo>
                  <a:lnTo>
                    <a:pt x="303" y="26"/>
                  </a:lnTo>
                  <a:lnTo>
                    <a:pt x="297" y="21"/>
                  </a:lnTo>
                  <a:lnTo>
                    <a:pt x="289" y="16"/>
                  </a:lnTo>
                  <a:lnTo>
                    <a:pt x="283" y="11"/>
                  </a:lnTo>
                  <a:lnTo>
                    <a:pt x="275" y="7"/>
                  </a:lnTo>
                  <a:lnTo>
                    <a:pt x="267" y="4"/>
                  </a:lnTo>
                  <a:lnTo>
                    <a:pt x="258" y="3"/>
                  </a:lnTo>
                  <a:lnTo>
                    <a:pt x="251" y="2"/>
                  </a:lnTo>
                  <a:lnTo>
                    <a:pt x="2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descr="A screenshot of a cell phone&#10;&#10;Description automatically generated">
            <a:extLst>
              <a:ext uri="{FF2B5EF4-FFF2-40B4-BE49-F238E27FC236}">
                <a16:creationId xmlns:a16="http://schemas.microsoft.com/office/drawing/2014/main" id="{234157F5-7F39-4653-A1B9-FE0E6DFBF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02" y="1458664"/>
            <a:ext cx="3763222" cy="130853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39B3CD7-95AF-424D-BB3B-3488F7DEF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24" y="1497192"/>
            <a:ext cx="3934562" cy="1218599"/>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DEC2CCC8-F0B1-46D9-AED8-AF34558AA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205" y="1609391"/>
            <a:ext cx="1059849" cy="439450"/>
          </a:xfrm>
          <a:prstGeom prst="rect">
            <a:avLst/>
          </a:prstGeom>
        </p:spPr>
      </p:pic>
      <p:pic>
        <p:nvPicPr>
          <p:cNvPr id="19" name="Picture 18">
            <a:extLst>
              <a:ext uri="{FF2B5EF4-FFF2-40B4-BE49-F238E27FC236}">
                <a16:creationId xmlns:a16="http://schemas.microsoft.com/office/drawing/2014/main" id="{029C90CF-E6AB-44BF-A19D-76B3D96F9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1036" y="1623411"/>
            <a:ext cx="1068466" cy="396367"/>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779AFF04-5CAB-4F0B-9F57-E257CD1646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2045" y="2121657"/>
            <a:ext cx="1077083" cy="430833"/>
          </a:xfrm>
          <a:prstGeom prst="rect">
            <a:avLst/>
          </a:prstGeom>
        </p:spPr>
      </p:pic>
      <p:pic>
        <p:nvPicPr>
          <p:cNvPr id="23" name="Picture 22">
            <a:extLst>
              <a:ext uri="{FF2B5EF4-FFF2-40B4-BE49-F238E27FC236}">
                <a16:creationId xmlns:a16="http://schemas.microsoft.com/office/drawing/2014/main" id="{693EF144-41D9-4CBB-9284-48CE303D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8779" y="2135096"/>
            <a:ext cx="1059849" cy="400387"/>
          </a:xfrm>
          <a:prstGeom prst="rect">
            <a:avLst/>
          </a:prstGeom>
        </p:spPr>
      </p:pic>
    </p:spTree>
    <p:extLst>
      <p:ext uri="{BB962C8B-B14F-4D97-AF65-F5344CB8AC3E}">
        <p14:creationId xmlns:p14="http://schemas.microsoft.com/office/powerpoint/2010/main" val="3798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7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0" grpId="0" animBg="1"/>
      <p:bldP spid="99" grpId="0" animBg="1"/>
      <p:bldP spid="3" grpId="0" animBg="1"/>
      <p:bldP spid="42" grpId="0" animBg="1"/>
      <p:bldP spid="45" grpId="0" animBg="1"/>
      <p:bldP spid="46" grpId="0" animBg="1"/>
      <p:bldP spid="48" grpId="0" animBg="1"/>
      <p:bldP spid="49" grpId="0" animBg="1"/>
      <p:bldP spid="51" grpId="0" animBg="1"/>
      <p:bldP spid="55" grpId="0"/>
      <p:bldP spid="56"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63492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GIAO TIẾP </a:t>
            </a:r>
            <a:r>
              <a:rPr lang="en-US" sz="3600">
                <a:latin typeface="+mj-lt"/>
              </a:rPr>
              <a:t>GIỮA USER CONTROLS VÀ APPLICATIONS </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907253"/>
            <a:ext cx="9519745" cy="425209"/>
            <a:chOff x="2562895" y="1897663"/>
            <a:chExt cx="9519745" cy="425209"/>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T</a:t>
              </a:r>
              <a:r>
                <a:rPr lang="vi-VN" sz="2400">
                  <a:latin typeface="Quicksand" pitchFamily="2" charset="0"/>
                </a:rPr>
                <a:t>rong .NET</a:t>
              </a:r>
              <a:r>
                <a:rPr lang="en-US" sz="2400">
                  <a:latin typeface="Quicksand" pitchFamily="2" charset="0"/>
                </a:rPr>
                <a:t>,</a:t>
              </a:r>
              <a:r>
                <a:rPr lang="vi-VN" sz="2400">
                  <a:latin typeface="Quicksand" pitchFamily="2" charset="0"/>
                </a:rPr>
                <a:t> form</a:t>
              </a:r>
              <a:r>
                <a:rPr lang="en-US" sz="2400">
                  <a:latin typeface="Quicksand" pitchFamily="2" charset="0"/>
                </a:rPr>
                <a:t> và</a:t>
              </a:r>
              <a:r>
                <a:rPr lang="vi-VN" sz="2400">
                  <a:latin typeface="Quicksand" pitchFamily="2" charset="0"/>
                </a:rPr>
                <a:t> controls chứa những user control.</a:t>
              </a:r>
              <a:endParaRPr lang="en-US" sz="2400">
                <a:latin typeface="Quicksand" pitchFamily="2" charset="0"/>
              </a:endParaRP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956515"/>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Những events của user control sẽ không được kích hoạt cho các ứng dụng, form chứa nó.</a:t>
              </a:r>
              <a:endParaRPr lang="en-US" sz="2400">
                <a:latin typeface="Quicksand" pitchFamily="2" charset="0"/>
              </a:endParaRPr>
            </a:p>
          </p:txBody>
        </p:sp>
      </p:grpSp>
      <p:grpSp>
        <p:nvGrpSpPr>
          <p:cNvPr id="56" name="Group 55">
            <a:extLst>
              <a:ext uri="{FF2B5EF4-FFF2-40B4-BE49-F238E27FC236}">
                <a16:creationId xmlns:a16="http://schemas.microsoft.com/office/drawing/2014/main" id="{B51911E2-ED30-4DBE-B358-6E2372A421EC}"/>
              </a:ext>
            </a:extLst>
          </p:cNvPr>
          <p:cNvGrpSpPr/>
          <p:nvPr/>
        </p:nvGrpSpPr>
        <p:grpSpPr>
          <a:xfrm>
            <a:off x="1485900" y="4075386"/>
            <a:ext cx="9519745" cy="738664"/>
            <a:chOff x="2562895" y="1897663"/>
            <a:chExt cx="9519745" cy="738664"/>
          </a:xfrm>
        </p:grpSpPr>
        <p:sp>
          <p:nvSpPr>
            <p:cNvPr id="57" name="Freeform 4460">
              <a:extLst>
                <a:ext uri="{FF2B5EF4-FFF2-40B4-BE49-F238E27FC236}">
                  <a16:creationId xmlns:a16="http://schemas.microsoft.com/office/drawing/2014/main" id="{FE111EBA-A993-470D-A00F-C7CFD40F7FB6}"/>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A561B01E-2576-4E21-B4F8-05A9FB3AD7B4}"/>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Vì vậy các user control sẽ được xử lý như mọi đối tượng khác và phải triển khai các thuộc tính riêng của nó và các sự kiện.</a:t>
              </a:r>
              <a:r>
                <a:rPr lang="en-US" sz="2400">
                  <a:latin typeface="Quicksand" pitchFamily="2" charset="0"/>
                </a:rPr>
                <a:t>  </a:t>
              </a:r>
            </a:p>
          </p:txBody>
        </p:sp>
      </p:grpSp>
    </p:spTree>
    <p:extLst>
      <p:ext uri="{BB962C8B-B14F-4D97-AF65-F5344CB8AC3E}">
        <p14:creationId xmlns:p14="http://schemas.microsoft.com/office/powerpoint/2010/main" val="400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PUBLISH </a:t>
            </a:r>
            <a:r>
              <a:rPr lang="en-US" sz="3600">
                <a:latin typeface="+mj-lt"/>
              </a:rPr>
              <a:t>AND SUBSCRIBE</a:t>
            </a:r>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509069"/>
            <a:ext cx="9519745" cy="738664"/>
            <a:chOff x="2562895" y="1897663"/>
            <a:chExt cx="9519745" cy="738664"/>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738664"/>
            </a:xfrm>
            <a:prstGeom prst="rect">
              <a:avLst/>
            </a:prstGeom>
            <a:noFill/>
          </p:spPr>
          <p:txBody>
            <a:bodyPr wrap="square" lIns="0" tIns="0" rIns="0" bIns="0" rtlCol="0">
              <a:spAutoFit/>
            </a:bodyPr>
            <a:lstStyle/>
            <a:p>
              <a:r>
                <a:rPr lang="en-US" sz="2400">
                  <a:latin typeface="Quicksand" pitchFamily="2" charset="0"/>
                </a:rPr>
                <a:t>Trong .NET, các control xuất bản một tập các sự kiện mà các lớp khác có thể đăng ký. </a:t>
              </a: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457400"/>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Khi lớp xuất bản tăng sự kiện, tất cả các lớp đã đăng ký sẽ được thông báo.</a:t>
              </a:r>
              <a:endParaRPr lang="en-US" sz="2400">
                <a:latin typeface="Quicksand" pitchFamily="2" charset="0"/>
              </a:endParaRPr>
            </a:p>
          </p:txBody>
        </p:sp>
      </p:grpSp>
      <p:pic>
        <p:nvPicPr>
          <p:cNvPr id="9" name="Picture 8">
            <a:extLst>
              <a:ext uri="{FF2B5EF4-FFF2-40B4-BE49-F238E27FC236}">
                <a16:creationId xmlns:a16="http://schemas.microsoft.com/office/drawing/2014/main" id="{6DB623DB-D0FC-44FA-9FFC-E5781C2434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4610" y="3309067"/>
            <a:ext cx="1762128" cy="1903100"/>
          </a:xfrm>
          <a:prstGeom prst="rect">
            <a:avLst/>
          </a:prstGeom>
        </p:spPr>
      </p:pic>
      <p:pic>
        <p:nvPicPr>
          <p:cNvPr id="11" name="Picture 10">
            <a:extLst>
              <a:ext uri="{FF2B5EF4-FFF2-40B4-BE49-F238E27FC236}">
                <a16:creationId xmlns:a16="http://schemas.microsoft.com/office/drawing/2014/main" id="{CB3E0343-A156-4C57-B154-1CA5E61A66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46619" y="3309067"/>
            <a:ext cx="1762128" cy="640774"/>
          </a:xfrm>
          <a:prstGeom prst="rect">
            <a:avLst/>
          </a:prstGeom>
        </p:spPr>
      </p:pic>
      <p:pic>
        <p:nvPicPr>
          <p:cNvPr id="13" name="Picture 12" descr="A close up of a logo&#10;&#10;Description automatically generated">
            <a:extLst>
              <a:ext uri="{FF2B5EF4-FFF2-40B4-BE49-F238E27FC236}">
                <a16:creationId xmlns:a16="http://schemas.microsoft.com/office/drawing/2014/main" id="{29579782-E3F6-4CCD-9C53-8A88059A72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440" y="3007229"/>
            <a:ext cx="2904038" cy="2228878"/>
          </a:xfrm>
          <a:prstGeom prst="rect">
            <a:avLst/>
          </a:prstGeom>
        </p:spPr>
      </p:pic>
      <p:sp>
        <p:nvSpPr>
          <p:cNvPr id="16" name="Speech Bubble: Oval 15">
            <a:extLst>
              <a:ext uri="{FF2B5EF4-FFF2-40B4-BE49-F238E27FC236}">
                <a16:creationId xmlns:a16="http://schemas.microsoft.com/office/drawing/2014/main" id="{1F4E146A-BC38-4B0D-B3F3-CEF1C6844B25}"/>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Ok, hãy cho tôi biết khi nào các event đó xảy ra</a:t>
            </a:r>
          </a:p>
        </p:txBody>
      </p:sp>
      <p:sp>
        <p:nvSpPr>
          <p:cNvPr id="33" name="Speech Bubble: Oval 32">
            <a:extLst>
              <a:ext uri="{FF2B5EF4-FFF2-40B4-BE49-F238E27FC236}">
                <a16:creationId xmlns:a16="http://schemas.microsoft.com/office/drawing/2014/main" id="{427528E9-1996-4E1B-8A4D-C0899C01E197}"/>
              </a:ext>
            </a:extLst>
          </p:cNvPr>
          <p:cNvSpPr/>
          <p:nvPr/>
        </p:nvSpPr>
        <p:spPr>
          <a:xfrm>
            <a:off x="2172040" y="1277031"/>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Đây là những event tôi có thể thông báo cho bạn: Red Button Click, Green Button Click, Gray Button Click.</a:t>
            </a:r>
          </a:p>
        </p:txBody>
      </p:sp>
      <p:sp>
        <p:nvSpPr>
          <p:cNvPr id="35" name="Speech Bubble: Oval 34">
            <a:extLst>
              <a:ext uri="{FF2B5EF4-FFF2-40B4-BE49-F238E27FC236}">
                <a16:creationId xmlns:a16="http://schemas.microsoft.com/office/drawing/2014/main" id="{45B944BD-BCD5-4E34-A12B-DB6B1F63A37E}"/>
              </a:ext>
            </a:extLst>
          </p:cNvPr>
          <p:cNvSpPr/>
          <p:nvPr/>
        </p:nvSpPr>
        <p:spPr>
          <a:xfrm>
            <a:off x="2172040" y="1333533"/>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Event Red Button Click vừa xảy xa</a:t>
            </a:r>
          </a:p>
        </p:txBody>
      </p:sp>
      <p:cxnSp>
        <p:nvCxnSpPr>
          <p:cNvPr id="18" name="Straight Arrow Connector 17">
            <a:extLst>
              <a:ext uri="{FF2B5EF4-FFF2-40B4-BE49-F238E27FC236}">
                <a16:creationId xmlns:a16="http://schemas.microsoft.com/office/drawing/2014/main" id="{8246F521-049B-430F-A796-7EDF9825965F}"/>
              </a:ext>
            </a:extLst>
          </p:cNvPr>
          <p:cNvCxnSpPr>
            <a:stCxn id="11" idx="3"/>
          </p:cNvCxnSpPr>
          <p:nvPr/>
        </p:nvCxnSpPr>
        <p:spPr>
          <a:xfrm>
            <a:off x="4208747" y="3629454"/>
            <a:ext cx="3195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Speech Bubble: Oval 37">
            <a:extLst>
              <a:ext uri="{FF2B5EF4-FFF2-40B4-BE49-F238E27FC236}">
                <a16:creationId xmlns:a16="http://schemas.microsoft.com/office/drawing/2014/main" id="{52A237C3-9055-433E-9110-586D4890BEDA}"/>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Đã nhận even Red Button Click -&gt; Xử lý event</a:t>
            </a:r>
          </a:p>
        </p:txBody>
      </p:sp>
    </p:spTree>
    <p:extLst>
      <p:ext uri="{BB962C8B-B14F-4D97-AF65-F5344CB8AC3E}">
        <p14:creationId xmlns:p14="http://schemas.microsoft.com/office/powerpoint/2010/main" val="23155952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11"/>
                                        </p:tgtEl>
                                      </p:cBhvr>
                                    </p:animEffect>
                                    <p:animScale>
                                      <p:cBhvr>
                                        <p:cTn id="61" dur="250" autoRev="1" fill="hold"/>
                                        <p:tgtEl>
                                          <p:spTgt spid="11"/>
                                        </p:tgtEl>
                                      </p:cBhvr>
                                      <p:by x="105000" y="105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22" presetClass="entr" presetSubtype="8"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6" grpId="1" animBg="1"/>
      <p:bldP spid="33" grpId="0" animBg="1"/>
      <p:bldP spid="33" grpId="1" animBg="1"/>
      <p:bldP spid="35"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MÔ HÌNH </a:t>
            </a:r>
            <a:r>
              <a:rPr lang="en-US" sz="3600">
                <a:latin typeface="+mj-lt"/>
              </a:rPr>
              <a:t>PUBLISING AND SUBSCRIBING 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sp>
        <p:nvSpPr>
          <p:cNvPr id="5" name="Rectangle 4">
            <a:extLst>
              <a:ext uri="{FF2B5EF4-FFF2-40B4-BE49-F238E27FC236}">
                <a16:creationId xmlns:a16="http://schemas.microsoft.com/office/drawing/2014/main" id="{852092E7-051D-4323-AA2A-7B4D3F354C35}"/>
              </a:ext>
            </a:extLst>
          </p:cNvPr>
          <p:cNvSpPr/>
          <p:nvPr/>
        </p:nvSpPr>
        <p:spPr>
          <a:xfrm>
            <a:off x="3624642" y="955972"/>
            <a:ext cx="5021783"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User control (Publisher)</a:t>
            </a:r>
          </a:p>
        </p:txBody>
      </p:sp>
      <p:sp>
        <p:nvSpPr>
          <p:cNvPr id="6" name="Rectangle 5">
            <a:extLst>
              <a:ext uri="{FF2B5EF4-FFF2-40B4-BE49-F238E27FC236}">
                <a16:creationId xmlns:a16="http://schemas.microsoft.com/office/drawing/2014/main" id="{9F670640-86FE-4F8B-A6E8-3C07836DF6C6}"/>
              </a:ext>
            </a:extLst>
          </p:cNvPr>
          <p:cNvSpPr/>
          <p:nvPr/>
        </p:nvSpPr>
        <p:spPr>
          <a:xfrm>
            <a:off x="3624642" y="1373223"/>
            <a:ext cx="4942717" cy="1559034"/>
          </a:xfrm>
          <a:prstGeom prst="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C1C51D0-52D8-496D-9999-AA0C1F9A11AA}"/>
              </a:ext>
            </a:extLst>
          </p:cNvPr>
          <p:cNvSpPr/>
          <p:nvPr/>
        </p:nvSpPr>
        <p:spPr>
          <a:xfrm>
            <a:off x="3790897" y="1506646"/>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F9B788-CDB5-4BEE-A5AE-822630213587}"/>
              </a:ext>
            </a:extLst>
          </p:cNvPr>
          <p:cNvSpPr/>
          <p:nvPr/>
        </p:nvSpPr>
        <p:spPr>
          <a:xfrm>
            <a:off x="3790898" y="1506646"/>
            <a:ext cx="4610206"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9" name="Rectangle 38">
            <a:extLst>
              <a:ext uri="{FF2B5EF4-FFF2-40B4-BE49-F238E27FC236}">
                <a16:creationId xmlns:a16="http://schemas.microsoft.com/office/drawing/2014/main" id="{D13B4A53-B251-45E5-BCE8-C7DFEE079B78}"/>
              </a:ext>
            </a:extLst>
          </p:cNvPr>
          <p:cNvSpPr/>
          <p:nvPr/>
        </p:nvSpPr>
        <p:spPr>
          <a:xfrm>
            <a:off x="3790897" y="1978623"/>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BCC42A-1649-4358-BF80-228804AB17E4}"/>
              </a:ext>
            </a:extLst>
          </p:cNvPr>
          <p:cNvSpPr/>
          <p:nvPr/>
        </p:nvSpPr>
        <p:spPr>
          <a:xfrm>
            <a:off x="3790897" y="1985487"/>
            <a:ext cx="4610207"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các sự kiện dựa trên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1" name="Rectangle 40">
            <a:extLst>
              <a:ext uri="{FF2B5EF4-FFF2-40B4-BE49-F238E27FC236}">
                <a16:creationId xmlns:a16="http://schemas.microsoft.com/office/drawing/2014/main" id="{3E775DF4-1393-4AA4-8E27-B53F49E348E3}"/>
              </a:ext>
            </a:extLst>
          </p:cNvPr>
          <p:cNvSpPr/>
          <p:nvPr/>
        </p:nvSpPr>
        <p:spPr>
          <a:xfrm>
            <a:off x="3790897" y="2423862"/>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DAE599F-9F04-48CE-B730-C7E751AC7345}"/>
              </a:ext>
            </a:extLst>
          </p:cNvPr>
          <p:cNvSpPr/>
          <p:nvPr/>
        </p:nvSpPr>
        <p:spPr>
          <a:xfrm>
            <a:off x="3790898" y="2423862"/>
            <a:ext cx="461020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 Phát ra sự kiện (Fire the Event)</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4" name="Rectangle 43">
            <a:extLst>
              <a:ext uri="{FF2B5EF4-FFF2-40B4-BE49-F238E27FC236}">
                <a16:creationId xmlns:a16="http://schemas.microsoft.com/office/drawing/2014/main" id="{4A36B5B7-E022-460E-84F5-6214E2F3BAA4}"/>
              </a:ext>
            </a:extLst>
          </p:cNvPr>
          <p:cNvSpPr/>
          <p:nvPr/>
        </p:nvSpPr>
        <p:spPr>
          <a:xfrm>
            <a:off x="1485901"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1 (Subscriber)</a:t>
            </a:r>
          </a:p>
        </p:txBody>
      </p:sp>
      <p:sp>
        <p:nvSpPr>
          <p:cNvPr id="47" name="Rectangle 46">
            <a:extLst>
              <a:ext uri="{FF2B5EF4-FFF2-40B4-BE49-F238E27FC236}">
                <a16:creationId xmlns:a16="http://schemas.microsoft.com/office/drawing/2014/main" id="{414219EA-78F5-40F3-ADB3-B7A77593456B}"/>
              </a:ext>
            </a:extLst>
          </p:cNvPr>
          <p:cNvSpPr/>
          <p:nvPr/>
        </p:nvSpPr>
        <p:spPr>
          <a:xfrm>
            <a:off x="1485900"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43ECDA8-0F1E-4E70-8A37-8A1EA9CF4989}"/>
              </a:ext>
            </a:extLst>
          </p:cNvPr>
          <p:cNvSpPr/>
          <p:nvPr/>
        </p:nvSpPr>
        <p:spPr>
          <a:xfrm>
            <a:off x="1652156" y="4695838"/>
            <a:ext cx="2549867"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DA4F53-4D90-4B54-8451-4C7BE9BF119E}"/>
              </a:ext>
            </a:extLst>
          </p:cNvPr>
          <p:cNvSpPr/>
          <p:nvPr/>
        </p:nvSpPr>
        <p:spPr>
          <a:xfrm>
            <a:off x="1652157"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58" name="Rectangle 57">
            <a:extLst>
              <a:ext uri="{FF2B5EF4-FFF2-40B4-BE49-F238E27FC236}">
                <a16:creationId xmlns:a16="http://schemas.microsoft.com/office/drawing/2014/main" id="{760D3A73-C6B6-4F90-9E65-F6D56CCF2173}"/>
              </a:ext>
            </a:extLst>
          </p:cNvPr>
          <p:cNvSpPr/>
          <p:nvPr/>
        </p:nvSpPr>
        <p:spPr>
          <a:xfrm>
            <a:off x="1652156"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13" name="Straight Connector 12">
            <a:extLst>
              <a:ext uri="{FF2B5EF4-FFF2-40B4-BE49-F238E27FC236}">
                <a16:creationId xmlns:a16="http://schemas.microsoft.com/office/drawing/2014/main" id="{01FAFCB8-0268-42B4-AC0E-7E1A3BA9388A}"/>
              </a:ext>
            </a:extLst>
          </p:cNvPr>
          <p:cNvCxnSpPr/>
          <p:nvPr/>
        </p:nvCxnSpPr>
        <p:spPr>
          <a:xfrm flipH="1">
            <a:off x="1890774"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E7DDA6-25A2-49C1-A4E4-C69F7FD56337}"/>
              </a:ext>
            </a:extLst>
          </p:cNvPr>
          <p:cNvCxnSpPr>
            <a:cxnSpLocks/>
          </p:cNvCxnSpPr>
          <p:nvPr/>
        </p:nvCxnSpPr>
        <p:spPr>
          <a:xfrm flipV="1">
            <a:off x="1890774"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777ED7-6A74-4935-A32F-4339D555647E}"/>
              </a:ext>
            </a:extLst>
          </p:cNvPr>
          <p:cNvCxnSpPr>
            <a:cxnSpLocks/>
          </p:cNvCxnSpPr>
          <p:nvPr/>
        </p:nvCxnSpPr>
        <p:spPr>
          <a:xfrm flipH="1">
            <a:off x="1983137"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315E4D5-0CB4-4CF4-8467-A14B34AFEE52}"/>
              </a:ext>
            </a:extLst>
          </p:cNvPr>
          <p:cNvSpPr/>
          <p:nvPr/>
        </p:nvSpPr>
        <p:spPr>
          <a:xfrm>
            <a:off x="2499008"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77" name="Rectangle 76">
            <a:extLst>
              <a:ext uri="{FF2B5EF4-FFF2-40B4-BE49-F238E27FC236}">
                <a16:creationId xmlns:a16="http://schemas.microsoft.com/office/drawing/2014/main" id="{9798C3DA-2D2A-4578-9742-F6878839F901}"/>
              </a:ext>
            </a:extLst>
          </p:cNvPr>
          <p:cNvSpPr/>
          <p:nvPr/>
        </p:nvSpPr>
        <p:spPr>
          <a:xfrm>
            <a:off x="7814487"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2 (Subscriber)</a:t>
            </a:r>
          </a:p>
        </p:txBody>
      </p:sp>
      <p:sp>
        <p:nvSpPr>
          <p:cNvPr id="78" name="Rectangle 77">
            <a:extLst>
              <a:ext uri="{FF2B5EF4-FFF2-40B4-BE49-F238E27FC236}">
                <a16:creationId xmlns:a16="http://schemas.microsoft.com/office/drawing/2014/main" id="{A7B35FD8-9577-4229-B438-9E24076625C7}"/>
              </a:ext>
            </a:extLst>
          </p:cNvPr>
          <p:cNvSpPr/>
          <p:nvPr/>
        </p:nvSpPr>
        <p:spPr>
          <a:xfrm>
            <a:off x="7814486"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9" name="Rectangle 78">
            <a:extLst>
              <a:ext uri="{FF2B5EF4-FFF2-40B4-BE49-F238E27FC236}">
                <a16:creationId xmlns:a16="http://schemas.microsoft.com/office/drawing/2014/main" id="{EAC3F698-0254-494E-8649-011B810BD0B1}"/>
              </a:ext>
            </a:extLst>
          </p:cNvPr>
          <p:cNvSpPr/>
          <p:nvPr/>
        </p:nvSpPr>
        <p:spPr>
          <a:xfrm>
            <a:off x="7980743" y="4695838"/>
            <a:ext cx="2546346"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C7E91D7-C39E-4A20-B935-EE5E6144BBBF}"/>
              </a:ext>
            </a:extLst>
          </p:cNvPr>
          <p:cNvSpPr/>
          <p:nvPr/>
        </p:nvSpPr>
        <p:spPr>
          <a:xfrm>
            <a:off x="7980743"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81" name="Rectangle 80">
            <a:extLst>
              <a:ext uri="{FF2B5EF4-FFF2-40B4-BE49-F238E27FC236}">
                <a16:creationId xmlns:a16="http://schemas.microsoft.com/office/drawing/2014/main" id="{72C3894F-6DDC-4AE6-86B3-A3AD3C83F374}"/>
              </a:ext>
            </a:extLst>
          </p:cNvPr>
          <p:cNvSpPr/>
          <p:nvPr/>
        </p:nvSpPr>
        <p:spPr>
          <a:xfrm>
            <a:off x="7980742"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82" name="Straight Connector 81">
            <a:extLst>
              <a:ext uri="{FF2B5EF4-FFF2-40B4-BE49-F238E27FC236}">
                <a16:creationId xmlns:a16="http://schemas.microsoft.com/office/drawing/2014/main" id="{56FB67DF-F918-4AF8-A71A-8FCF256AA770}"/>
              </a:ext>
            </a:extLst>
          </p:cNvPr>
          <p:cNvCxnSpPr/>
          <p:nvPr/>
        </p:nvCxnSpPr>
        <p:spPr>
          <a:xfrm flipH="1">
            <a:off x="8219360"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B9EF41C-183C-48C8-B354-DF5C11EE8E58}"/>
              </a:ext>
            </a:extLst>
          </p:cNvPr>
          <p:cNvCxnSpPr>
            <a:cxnSpLocks/>
          </p:cNvCxnSpPr>
          <p:nvPr/>
        </p:nvCxnSpPr>
        <p:spPr>
          <a:xfrm flipV="1">
            <a:off x="8219360"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CA9DD22-EE85-456C-A532-209B9730C033}"/>
              </a:ext>
            </a:extLst>
          </p:cNvPr>
          <p:cNvCxnSpPr>
            <a:cxnSpLocks/>
          </p:cNvCxnSpPr>
          <p:nvPr/>
        </p:nvCxnSpPr>
        <p:spPr>
          <a:xfrm flipH="1">
            <a:off x="8311723"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02E6E243-0D3F-4A87-B7C6-A2BE8501885A}"/>
              </a:ext>
            </a:extLst>
          </p:cNvPr>
          <p:cNvSpPr/>
          <p:nvPr/>
        </p:nvSpPr>
        <p:spPr>
          <a:xfrm>
            <a:off x="8827594"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30" name="Straight Arrow Connector 29">
            <a:extLst>
              <a:ext uri="{FF2B5EF4-FFF2-40B4-BE49-F238E27FC236}">
                <a16:creationId xmlns:a16="http://schemas.microsoft.com/office/drawing/2014/main" id="{DB719876-FC3F-46B1-97BC-13384821C4EA}"/>
              </a:ext>
            </a:extLst>
          </p:cNvPr>
          <p:cNvCxnSpPr>
            <a:cxnSpLocks/>
            <a:stCxn id="43" idx="2"/>
            <a:endCxn id="44" idx="0"/>
          </p:cNvCxnSpPr>
          <p:nvPr/>
        </p:nvCxnSpPr>
        <p:spPr>
          <a:xfrm flipH="1">
            <a:off x="2986549" y="2762416"/>
            <a:ext cx="3109452"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390D805-275C-486A-85CE-D751B37077F2}"/>
              </a:ext>
            </a:extLst>
          </p:cNvPr>
          <p:cNvCxnSpPr>
            <a:endCxn id="77" idx="0"/>
          </p:cNvCxnSpPr>
          <p:nvPr/>
        </p:nvCxnSpPr>
        <p:spPr>
          <a:xfrm>
            <a:off x="6096001" y="2762416"/>
            <a:ext cx="3219134"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25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22" presetClass="entr" presetSubtype="1"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par>
                                <p:cTn id="59" presetID="22" presetClass="entr" presetSubtype="1"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22" presetClass="entr" presetSubtype="1"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up)">
                                      <p:cBhvr>
                                        <p:cTn id="86" dur="500"/>
                                        <p:tgtEl>
                                          <p:spTgt spid="13"/>
                                        </p:tgtEl>
                                      </p:cBhvr>
                                    </p:animEffect>
                                  </p:childTnLst>
                                </p:cTn>
                              </p:par>
                              <p:par>
                                <p:cTn id="87" presetID="22" presetClass="entr" presetSubtype="1" fill="hold"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up)">
                                      <p:cBhvr>
                                        <p:cTn id="89" dur="500"/>
                                        <p:tgtEl>
                                          <p:spTgt spid="82"/>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nodeType="with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wipe(left)">
                                      <p:cBhvr>
                                        <p:cTn id="96" dur="500"/>
                                        <p:tgtEl>
                                          <p:spTgt spid="83"/>
                                        </p:tgtEl>
                                      </p:cBhvr>
                                    </p:animEffect>
                                  </p:childTnLst>
                                </p:cTn>
                              </p:par>
                            </p:childTnLst>
                          </p:cTn>
                        </p:par>
                        <p:par>
                          <p:cTn id="97" fill="hold">
                            <p:stCondLst>
                              <p:cond delay="1000"/>
                            </p:stCondLst>
                            <p:childTnLst>
                              <p:par>
                                <p:cTn id="98" presetID="22" presetClass="entr" presetSubtype="1"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up)">
                                      <p:cBhvr>
                                        <p:cTn id="100" dur="500"/>
                                        <p:tgtEl>
                                          <p:spTgt spid="20"/>
                                        </p:tgtEl>
                                      </p:cBhvr>
                                    </p:animEffect>
                                  </p:childTnLst>
                                </p:cTn>
                              </p:par>
                              <p:par>
                                <p:cTn id="101" presetID="22" presetClass="entr" presetSubtype="1" fill="hold" nodeType="with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up)">
                                      <p:cBhvr>
                                        <p:cTn id="103" dur="500"/>
                                        <p:tgtEl>
                                          <p:spTgt spid="90"/>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fade">
                                      <p:cBhvr>
                                        <p:cTn id="1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11" grpId="0" animBg="1"/>
      <p:bldP spid="38" grpId="0"/>
      <p:bldP spid="39" grpId="0" animBg="1"/>
      <p:bldP spid="40" grpId="0"/>
      <p:bldP spid="41" grpId="0" animBg="1"/>
      <p:bldP spid="43" grpId="0"/>
      <p:bldP spid="44" grpId="0"/>
      <p:bldP spid="47" grpId="0" animBg="1"/>
      <p:bldP spid="50" grpId="0" animBg="1"/>
      <p:bldP spid="52" grpId="0"/>
      <p:bldP spid="58" grpId="0" animBg="1"/>
      <p:bldP spid="71" grpId="0"/>
      <p:bldP spid="77" grpId="0"/>
      <p:bldP spid="78" grpId="0" animBg="1"/>
      <p:bldP spid="79" grpId="0" animBg="1"/>
      <p:bldP spid="80" grpId="0"/>
      <p:bldP spid="81" grpId="0" animBg="1"/>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EVENTS </a:t>
            </a:r>
            <a:r>
              <a:rPr lang="en-US" sz="3600">
                <a:latin typeface="+mj-lt"/>
              </a:rPr>
              <a:t>AND DELEGATES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425209"/>
            <a:chOff x="2562895" y="1897663"/>
            <a:chExt cx="9519745" cy="425209"/>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Các event đ</a:t>
              </a:r>
              <a:r>
                <a:rPr lang="vi-VN" sz="2400">
                  <a:latin typeface="Quicksand" pitchFamily="2" charset="0"/>
                </a:rPr>
                <a:t>ư</a:t>
              </a:r>
              <a:r>
                <a:rPr lang="en-US" sz="2400">
                  <a:latin typeface="Quicksand" pitchFamily="2" charset="0"/>
                </a:rPr>
                <a:t>ợc thực hiện bởi các delegate</a:t>
              </a:r>
            </a:p>
          </p:txBody>
        </p:sp>
      </p:grpSp>
      <p:grpSp>
        <p:nvGrpSpPr>
          <p:cNvPr id="48" name="Group 47">
            <a:extLst>
              <a:ext uri="{FF2B5EF4-FFF2-40B4-BE49-F238E27FC236}">
                <a16:creationId xmlns:a16="http://schemas.microsoft.com/office/drawing/2014/main" id="{F06BA59B-41D0-480A-9151-EF1C2E6AAD7F}"/>
              </a:ext>
            </a:extLst>
          </p:cNvPr>
          <p:cNvGrpSpPr/>
          <p:nvPr/>
        </p:nvGrpSpPr>
        <p:grpSpPr>
          <a:xfrm>
            <a:off x="690563" y="1967019"/>
            <a:ext cx="10941049" cy="738664"/>
            <a:chOff x="2562895" y="1897663"/>
            <a:chExt cx="10941049" cy="738664"/>
          </a:xfrm>
        </p:grpSpPr>
        <p:sp>
          <p:nvSpPr>
            <p:cNvPr id="49" name="Freeform 4460">
              <a:extLst>
                <a:ext uri="{FF2B5EF4-FFF2-40B4-BE49-F238E27FC236}">
                  <a16:creationId xmlns:a16="http://schemas.microsoft.com/office/drawing/2014/main" id="{6CC03D9C-7027-4A8E-8BFE-472500AFDC8C}"/>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3D069BB6-318B-4E60-B371-69F22B500EB0}"/>
                </a:ext>
              </a:extLst>
            </p:cNvPr>
            <p:cNvSpPr txBox="1"/>
            <p:nvPr/>
          </p:nvSpPr>
          <p:spPr>
            <a:xfrm>
              <a:off x="3129913" y="1897663"/>
              <a:ext cx="10374031" cy="738664"/>
            </a:xfrm>
            <a:prstGeom prst="rect">
              <a:avLst/>
            </a:prstGeom>
            <a:noFill/>
          </p:spPr>
          <p:txBody>
            <a:bodyPr wrap="square" lIns="0" tIns="0" rIns="0" bIns="0" rtlCol="0">
              <a:spAutoFit/>
            </a:bodyPr>
            <a:lstStyle/>
            <a:p>
              <a:r>
                <a:rPr lang="en-US" sz="2400">
                  <a:latin typeface="Quicksand" pitchFamily="2" charset="0"/>
                </a:rPr>
                <a:t>Lớp puslishing sẽ định nghĩa một đại biểu và đói gói một ph</a:t>
              </a:r>
              <a:r>
                <a:rPr lang="vi-VN" sz="2400">
                  <a:latin typeface="Quicksand" pitchFamily="2" charset="0"/>
                </a:rPr>
                <a:t>ư</a:t>
              </a:r>
              <a:r>
                <a:rPr lang="en-US" sz="2400">
                  <a:latin typeface="Quicksand" pitchFamily="2" charset="0"/>
                </a:rPr>
                <a:t>ơng thức mà các lớp đăng ký thực hiện</a:t>
              </a:r>
            </a:p>
          </p:txBody>
        </p:sp>
      </p:grpSp>
      <p:grpSp>
        <p:nvGrpSpPr>
          <p:cNvPr id="53" name="Group 52">
            <a:extLst>
              <a:ext uri="{FF2B5EF4-FFF2-40B4-BE49-F238E27FC236}">
                <a16:creationId xmlns:a16="http://schemas.microsoft.com/office/drawing/2014/main" id="{59D3DD3F-2166-4549-BF2F-1C49C921A4A1}"/>
              </a:ext>
            </a:extLst>
          </p:cNvPr>
          <p:cNvGrpSpPr/>
          <p:nvPr/>
        </p:nvGrpSpPr>
        <p:grpSpPr>
          <a:xfrm>
            <a:off x="690563" y="2868589"/>
            <a:ext cx="11220449" cy="738664"/>
            <a:chOff x="2562895" y="1897663"/>
            <a:chExt cx="11220449" cy="738664"/>
          </a:xfrm>
        </p:grpSpPr>
        <p:sp>
          <p:nvSpPr>
            <p:cNvPr id="54" name="Freeform 4460">
              <a:extLst>
                <a:ext uri="{FF2B5EF4-FFF2-40B4-BE49-F238E27FC236}">
                  <a16:creationId xmlns:a16="http://schemas.microsoft.com/office/drawing/2014/main" id="{CDE90D0F-BDBC-411F-8D9D-E6C72C1435C0}"/>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5" name="TextBox 54">
              <a:extLst>
                <a:ext uri="{FF2B5EF4-FFF2-40B4-BE49-F238E27FC236}">
                  <a16:creationId xmlns:a16="http://schemas.microsoft.com/office/drawing/2014/main" id="{48292F8B-4653-4977-A286-EB96B27BAE27}"/>
                </a:ext>
              </a:extLst>
            </p:cNvPr>
            <p:cNvSpPr txBox="1"/>
            <p:nvPr/>
          </p:nvSpPr>
          <p:spPr>
            <a:xfrm>
              <a:off x="3129913" y="1897663"/>
              <a:ext cx="10653431" cy="738664"/>
            </a:xfrm>
            <a:prstGeom prst="rect">
              <a:avLst/>
            </a:prstGeom>
            <a:noFill/>
          </p:spPr>
          <p:txBody>
            <a:bodyPr wrap="square" lIns="0" tIns="0" rIns="0" bIns="0" rtlCol="0">
              <a:spAutoFit/>
            </a:bodyPr>
            <a:lstStyle/>
            <a:p>
              <a:r>
                <a:rPr lang="en-US" sz="2400">
                  <a:latin typeface="Quicksand" pitchFamily="2" charset="0"/>
                </a:rPr>
                <a:t>Khi các event tăng lên, các ph</a:t>
              </a:r>
              <a:r>
                <a:rPr lang="vi-VN" sz="2400">
                  <a:latin typeface="Quicksand" pitchFamily="2" charset="0"/>
                </a:rPr>
                <a:t>ư</a:t>
              </a:r>
              <a:r>
                <a:rPr lang="en-US" sz="2400">
                  <a:latin typeface="Quicksand" pitchFamily="2" charset="0"/>
                </a:rPr>
                <a:t>ơng thức của các lớp đăng ký sẽ đ</a:t>
              </a:r>
              <a:r>
                <a:rPr lang="vi-VN" sz="2400">
                  <a:latin typeface="Quicksand" pitchFamily="2" charset="0"/>
                </a:rPr>
                <a:t>ư</a:t>
              </a:r>
              <a:r>
                <a:rPr lang="en-US" sz="2400">
                  <a:latin typeface="Quicksand" pitchFamily="2" charset="0"/>
                </a:rPr>
                <a:t>ợc gọi thông qua delegate.</a:t>
              </a:r>
            </a:p>
          </p:txBody>
        </p:sp>
      </p:grpSp>
      <p:grpSp>
        <p:nvGrpSpPr>
          <p:cNvPr id="56" name="Group 55">
            <a:extLst>
              <a:ext uri="{FF2B5EF4-FFF2-40B4-BE49-F238E27FC236}">
                <a16:creationId xmlns:a16="http://schemas.microsoft.com/office/drawing/2014/main" id="{DA57515D-A4A9-46C8-B0E1-8078A86FEDDC}"/>
              </a:ext>
            </a:extLst>
          </p:cNvPr>
          <p:cNvGrpSpPr/>
          <p:nvPr/>
        </p:nvGrpSpPr>
        <p:grpSpPr>
          <a:xfrm>
            <a:off x="658813" y="3831660"/>
            <a:ext cx="11220449" cy="738664"/>
            <a:chOff x="2562895" y="1897663"/>
            <a:chExt cx="11220449" cy="738664"/>
          </a:xfrm>
        </p:grpSpPr>
        <p:sp>
          <p:nvSpPr>
            <p:cNvPr id="57" name="Freeform 4460">
              <a:extLst>
                <a:ext uri="{FF2B5EF4-FFF2-40B4-BE49-F238E27FC236}">
                  <a16:creationId xmlns:a16="http://schemas.microsoft.com/office/drawing/2014/main" id="{C9909E16-AE57-4D58-9248-F449D249570A}"/>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DECC72AE-644E-4F40-98A7-142B7518BA5F}"/>
                </a:ext>
              </a:extLst>
            </p:cNvPr>
            <p:cNvSpPr txBox="1"/>
            <p:nvPr/>
          </p:nvSpPr>
          <p:spPr>
            <a:xfrm>
              <a:off x="3129913" y="1897663"/>
              <a:ext cx="10653431" cy="738664"/>
            </a:xfrm>
            <a:prstGeom prst="rect">
              <a:avLst/>
            </a:prstGeom>
            <a:noFill/>
          </p:spPr>
          <p:txBody>
            <a:bodyPr wrap="square" lIns="0" tIns="0" rIns="0" bIns="0" rtlCol="0">
              <a:spAutoFit/>
            </a:bodyPr>
            <a:lstStyle/>
            <a:p>
              <a:r>
                <a:rPr lang="vi-VN" sz="2400">
                  <a:latin typeface="Quicksand" pitchFamily="2" charset="0"/>
                </a:rPr>
                <a:t>Khi khởi tạo một đại biểu, hãy chuyển vào tên của phương thức mà </a:t>
              </a:r>
              <a:r>
                <a:rPr lang="en-US" sz="2400">
                  <a:latin typeface="Quicksand" pitchFamily="2" charset="0"/>
                </a:rPr>
                <a:t>delegate đóng gói</a:t>
              </a:r>
              <a:r>
                <a:rPr lang="vi-VN" sz="2400">
                  <a:latin typeface="Quicksand" pitchFamily="2" charset="0"/>
                </a:rPr>
                <a:t>. Đăng ký sự kiện bằng cách sử dụng toán tử +=</a:t>
              </a:r>
              <a:r>
                <a:rPr lang="en-US" sz="2400">
                  <a:latin typeface="Quicksand" pitchFamily="2" charset="0"/>
                </a:rPr>
                <a:t>.</a:t>
              </a:r>
            </a:p>
          </p:txBody>
        </p:sp>
      </p:grpSp>
      <p:grpSp>
        <p:nvGrpSpPr>
          <p:cNvPr id="60" name="Group 59">
            <a:extLst>
              <a:ext uri="{FF2B5EF4-FFF2-40B4-BE49-F238E27FC236}">
                <a16:creationId xmlns:a16="http://schemas.microsoft.com/office/drawing/2014/main" id="{6C6F5500-16CB-4696-8585-82378743B407}"/>
              </a:ext>
            </a:extLst>
          </p:cNvPr>
          <p:cNvGrpSpPr/>
          <p:nvPr/>
        </p:nvGrpSpPr>
        <p:grpSpPr>
          <a:xfrm>
            <a:off x="690563" y="4861511"/>
            <a:ext cx="9519744" cy="373670"/>
            <a:chOff x="2562895" y="1949202"/>
            <a:chExt cx="9519744" cy="373670"/>
          </a:xfrm>
        </p:grpSpPr>
        <p:sp>
          <p:nvSpPr>
            <p:cNvPr id="61" name="Freeform 4460">
              <a:extLst>
                <a:ext uri="{FF2B5EF4-FFF2-40B4-BE49-F238E27FC236}">
                  <a16:creationId xmlns:a16="http://schemas.microsoft.com/office/drawing/2014/main" id="{C90A3CA6-9066-4D62-A5C0-31B781A94EB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62" name="TextBox 61">
              <a:extLst>
                <a:ext uri="{FF2B5EF4-FFF2-40B4-BE49-F238E27FC236}">
                  <a16:creationId xmlns:a16="http://schemas.microsoft.com/office/drawing/2014/main" id="{CB7312FB-E02C-4633-8B15-ADC01FA6BFE5}"/>
                </a:ext>
              </a:extLst>
            </p:cNvPr>
            <p:cNvSpPr txBox="1"/>
            <p:nvPr/>
          </p:nvSpPr>
          <p:spPr>
            <a:xfrm>
              <a:off x="3129913" y="1949202"/>
              <a:ext cx="8952726" cy="369332"/>
            </a:xfrm>
            <a:prstGeom prst="rect">
              <a:avLst/>
            </a:prstGeom>
            <a:noFill/>
          </p:spPr>
          <p:txBody>
            <a:bodyPr wrap="square" lIns="0" tIns="0" rIns="0" bIns="0" rtlCol="0">
              <a:spAutoFit/>
            </a:bodyPr>
            <a:lstStyle/>
            <a:p>
              <a:r>
                <a:rPr lang="en-US" sz="2400">
                  <a:latin typeface="Quicksand" pitchFamily="2" charset="0"/>
                </a:rPr>
                <a:t>Ví dụ: Khai báo một event Click:</a:t>
              </a:r>
            </a:p>
          </p:txBody>
        </p:sp>
      </p:grpSp>
      <p:sp>
        <p:nvSpPr>
          <p:cNvPr id="63" name="TextBox 62">
            <a:extLst>
              <a:ext uri="{FF2B5EF4-FFF2-40B4-BE49-F238E27FC236}">
                <a16:creationId xmlns:a16="http://schemas.microsoft.com/office/drawing/2014/main" id="{CE437A5C-DBD6-42CE-B8A5-2639B6D1BF98}"/>
              </a:ext>
            </a:extLst>
          </p:cNvPr>
          <p:cNvSpPr txBox="1"/>
          <p:nvPr/>
        </p:nvSpPr>
        <p:spPr>
          <a:xfrm>
            <a:off x="1276631" y="5484251"/>
            <a:ext cx="10374031" cy="738664"/>
          </a:xfrm>
          <a:prstGeom prst="rect">
            <a:avLst/>
          </a:prstGeom>
          <a:noFill/>
        </p:spPr>
        <p:txBody>
          <a:bodyPr wrap="square" lIns="0" tIns="0" rIns="0" bIns="0" rtlCol="0">
            <a:spAutoFit/>
          </a:bodyPr>
          <a:lstStyle/>
          <a:p>
            <a:r>
              <a:rPr lang="en-US" sz="2400">
                <a:latin typeface="Quicksand" pitchFamily="2" charset="0"/>
              </a:rPr>
              <a:t>public delegate void EventHandler(object sender, EventArgs e);</a:t>
            </a:r>
          </a:p>
          <a:p>
            <a:r>
              <a:rPr lang="en-US" sz="2400">
                <a:latin typeface="Quicksand" pitchFamily="2" charset="0"/>
              </a:rPr>
              <a:t>public event EventHandler Click;</a:t>
            </a:r>
          </a:p>
        </p:txBody>
      </p:sp>
    </p:spTree>
    <p:extLst>
      <p:ext uri="{BB962C8B-B14F-4D97-AF65-F5344CB8AC3E}">
        <p14:creationId xmlns:p14="http://schemas.microsoft.com/office/powerpoint/2010/main" val="21255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3" grpId="0"/>
    </p:bldLst>
  </p:timing>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886</Words>
  <Application>Microsoft Office PowerPoint</Application>
  <PresentationFormat>Widescreen</PresentationFormat>
  <Paragraphs>178</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Quicksand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Hải Sơn Nguyễn</dc:creator>
  <cp:keywords/>
  <dc:description/>
  <cp:lastModifiedBy>Nguyen Son Hai</cp:lastModifiedBy>
  <cp:revision>168</cp:revision>
  <dcterms:created xsi:type="dcterms:W3CDTF">2018-05-07T03:42:01Z</dcterms:created>
  <dcterms:modified xsi:type="dcterms:W3CDTF">2020-05-17T17:49:56Z</dcterms:modified>
  <cp:category/>
</cp:coreProperties>
</file>